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media/image8.jpg" ContentType="image/png"/>
  <Override PartName="/ppt/ink/ink1.xml" ContentType="application/inkml+xml"/>
  <Override PartName="/ppt/media/image1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  <p:sldMasterId id="2147483786" r:id="rId4"/>
  </p:sldMasterIdLst>
  <p:notesMasterIdLst>
    <p:notesMasterId r:id="rId86"/>
  </p:notesMasterIdLst>
  <p:sldIdLst>
    <p:sldId id="314" r:id="rId5"/>
    <p:sldId id="315" r:id="rId6"/>
    <p:sldId id="257" r:id="rId7"/>
    <p:sldId id="400" r:id="rId8"/>
    <p:sldId id="401" r:id="rId9"/>
    <p:sldId id="404" r:id="rId10"/>
    <p:sldId id="439" r:id="rId11"/>
    <p:sldId id="403" r:id="rId12"/>
    <p:sldId id="406" r:id="rId13"/>
    <p:sldId id="405" r:id="rId14"/>
    <p:sldId id="407" r:id="rId15"/>
    <p:sldId id="323" r:id="rId16"/>
    <p:sldId id="353" r:id="rId17"/>
    <p:sldId id="354" r:id="rId18"/>
    <p:sldId id="409" r:id="rId19"/>
    <p:sldId id="408" r:id="rId20"/>
    <p:sldId id="355" r:id="rId21"/>
    <p:sldId id="363" r:id="rId22"/>
    <p:sldId id="476" r:id="rId23"/>
    <p:sldId id="449" r:id="rId24"/>
    <p:sldId id="451" r:id="rId25"/>
    <p:sldId id="441" r:id="rId26"/>
    <p:sldId id="442" r:id="rId27"/>
    <p:sldId id="443" r:id="rId28"/>
    <p:sldId id="444" r:id="rId29"/>
    <p:sldId id="379" r:id="rId30"/>
    <p:sldId id="445" r:id="rId31"/>
    <p:sldId id="446" r:id="rId32"/>
    <p:sldId id="479" r:id="rId33"/>
    <p:sldId id="448" r:id="rId34"/>
    <p:sldId id="450" r:id="rId35"/>
    <p:sldId id="467" r:id="rId36"/>
    <p:sldId id="260" r:id="rId37"/>
    <p:sldId id="469" r:id="rId38"/>
    <p:sldId id="325" r:id="rId39"/>
    <p:sldId id="477" r:id="rId40"/>
    <p:sldId id="480" r:id="rId41"/>
    <p:sldId id="470" r:id="rId42"/>
    <p:sldId id="261" r:id="rId43"/>
    <p:sldId id="411" r:id="rId44"/>
    <p:sldId id="382" r:id="rId45"/>
    <p:sldId id="412" r:id="rId46"/>
    <p:sldId id="350" r:id="rId47"/>
    <p:sldId id="381" r:id="rId48"/>
    <p:sldId id="351" r:id="rId49"/>
    <p:sldId id="356" r:id="rId50"/>
    <p:sldId id="357" r:id="rId51"/>
    <p:sldId id="289" r:id="rId52"/>
    <p:sldId id="349" r:id="rId53"/>
    <p:sldId id="454" r:id="rId54"/>
    <p:sldId id="346" r:id="rId55"/>
    <p:sldId id="333" r:id="rId56"/>
    <p:sldId id="279" r:id="rId57"/>
    <p:sldId id="390" r:id="rId58"/>
    <p:sldId id="387" r:id="rId59"/>
    <p:sldId id="388" r:id="rId60"/>
    <p:sldId id="416" r:id="rId61"/>
    <p:sldId id="417" r:id="rId62"/>
    <p:sldId id="428" r:id="rId63"/>
    <p:sldId id="478" r:id="rId64"/>
    <p:sldId id="455" r:id="rId65"/>
    <p:sldId id="458" r:id="rId66"/>
    <p:sldId id="461" r:id="rId67"/>
    <p:sldId id="464" r:id="rId68"/>
    <p:sldId id="481" r:id="rId69"/>
    <p:sldId id="460" r:id="rId70"/>
    <p:sldId id="482" r:id="rId71"/>
    <p:sldId id="463" r:id="rId72"/>
    <p:sldId id="303" r:id="rId73"/>
    <p:sldId id="305" r:id="rId74"/>
    <p:sldId id="368" r:id="rId75"/>
    <p:sldId id="421" r:id="rId76"/>
    <p:sldId id="386" r:id="rId77"/>
    <p:sldId id="419" r:id="rId78"/>
    <p:sldId id="453" r:id="rId79"/>
    <p:sldId id="472" r:id="rId80"/>
    <p:sldId id="471" r:id="rId81"/>
    <p:sldId id="302" r:id="rId82"/>
    <p:sldId id="393" r:id="rId83"/>
    <p:sldId id="475" r:id="rId84"/>
    <p:sldId id="438" r:id="rId85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81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96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25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tableStyles" Target="tableStyles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30T14:09:08.2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57 163 14616,'-52'7'278,"52"-7"-234,0 0-1,1 0 0,-1 0 1,0 0-1,0-1 1,0 1-1,0 0 0,0 0 1,0 0-1,0 0 0,0-1 1,0 1-1,0 0 1,0 0-1,0 0 0,0 0 1,0-1-1,0 1 1,0 0-1,0 0 0,0 0 1,0-1-1,0 1 1,0 0-1,0 0 0,0 0 1,0 0-1,0 0 0,-1-1 1,1 1-1,0 0 1,0 0-1,0 0 0,0 0 1,0 0-1,0-1 1,-1 1-1,1 0 0,0 0 1,0 0-1,0 0 0,0 0 1,0 0-1,-1 0 1,1 0-1,0 0 0,0 0 1,0 0-1,0 0 1,-1 0-1,1 0 0,0 0 1,0 0-1,0 0 1,-1 0-1,1 0 0,0 0 1,0 0-1,0 0 0,0 0 1,-1 0 102,8-7 80,0 1-1,1 0 0,-1 0 1,1 1-1,12-7 0,-20 12-407,-2 1 67,-1 0 0,1-1 1,0 1-1,0-1 0,0 1 0,0-1 1,-1 0-1,1 0 0,0 0 0,0 0 1,-1-1-1,1 1 0,0 0 0,0-1 1,0 0-1,0 1 0,-2-2 0,2 0 109,1 0 0,0-1-1,-1 1 1,1 0-1,0 0 1,1-1-1,-1 1 1,0-1-1,1 1 1,-1-1-1,1 1 1,0-1-1,0 1 1,0-1-1,0 1 1,0-1-1,1 1 1,-1 0-1,1-1 1,0-2-1,0 1-3,0 0-1,1-1 0,-1 1 1,1 0-1,0 0 0,0 1 1,0-1-1,1 0 0,-1 1 1,1-1-1,4-4 0,-6 7 45,1-1 0,0 1 0,0-1 0,0 1 0,0-1 0,0 1 0,0 0 0,1 0 0,-1 0 0,0 0 0,1 1-1,-1-1 1,0 0 0,1 1 0,2 0 0,-4 0-25,0 1-1,0 0 1,0 0-1,0 0 1,0 0-1,-1 0 1,1 0-1,0 0 1,0 0-1,-1 0 1,1 1-1,0-1 1,-1 0-1,1 0 1,-1 1-1,0-1 1,1 0-1,-1 2 0,1 1-90,0 0-1,-1-1 1,1 1-1,-1 0 1,0 0-1,0-1 1,-1 1-1,1 0 1,-1-1-1,1 1 1,-1 0-1,0-1 1,-1 1-1,1-1 1,-1 1-1,1-1 1,-1 0-1,0 1 0,0-1 1,-1 0-1,1 0 1,-1-1-1,1 1 1,-1 0-1,0-1 1,0 0-1,0 1 1,-5 2-1,-7 5-4405,3-4-2038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A942E-6029-49C2-9521-BCCC31E71987}" type="datetimeFigureOut">
              <a:rPr lang="en-IN" smtClean="0"/>
              <a:pPr/>
              <a:t>05-12-2025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CD9FEE-36CC-402B-AA88-82B6F144076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93920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CD43DB-427E-69A9-9B12-5D66FDDB1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ECE68C0-C005-7F00-A13D-AB9AD4BC9E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10123C-166E-16DC-800F-F53598E60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C17-727D-49FB-9276-D410F35A28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642A998-6913-DB9A-9137-C9B3E4A69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188A0F-634D-C3AB-4E7E-DBB1F9C70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A4F8-1547-4BC3-B0B4-BB2EADFA7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0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D235AD-31E8-3F2B-B278-AC2AA0F89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BC9A346-E944-25E7-0952-C4C0A34E8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8476E8-D3D1-3172-F53C-948E15694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C17-727D-49FB-9276-D410F35A28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65156B-15A0-F6BA-5CA8-5F6EDB0EA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DD27153-44D1-E0A5-BB4B-796C5EEC5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A4F8-1547-4BC3-B0B4-BB2EADFA7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744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A36412D-8ABC-6131-90A4-E7A59B0E56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F80FDC1-B7EA-E847-DEB5-D540F1DC8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6C71070-3731-6E4F-2EF5-68582B805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C17-727D-49FB-9276-D410F35A28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0E301B-CBBF-87BD-D5F4-30976B2F9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734E93-B1F4-5676-72C1-66347AC97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A4F8-1547-4BC3-B0B4-BB2EADFA7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101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CD43DB-427E-69A9-9B12-5D66FDDB1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ECE68C0-C005-7F00-A13D-AB9AD4BC9E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10123C-166E-16DC-800F-F53598E60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C17-727D-49FB-9276-D410F35A28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642A998-6913-DB9A-9137-C9B3E4A69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188A0F-634D-C3AB-4E7E-DBB1F9C70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A4F8-1547-4BC3-B0B4-BB2EADFA7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402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86207D-EA67-F8FB-DF5A-F7B97A122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5A10C14-D003-09F0-8DBA-58378E5AEA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6D51AE8-28CD-2757-F411-C248CF1F9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C17-727D-49FB-9276-D410F35A28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4FEBAB4-A63D-00DA-8862-3013E2C09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9C0062-45AD-022C-F7A7-9CE27782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A4F8-1547-4BC3-B0B4-BB2EADFA7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3695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4DD2A2-F4E8-21C5-D8D5-DECC451CC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E024BF9-3041-9222-0D61-20CD8A3EE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1D2D764-6091-7CC9-3A3C-0DB428BD0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C17-727D-49FB-9276-D410F35A28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FD5771D-08A2-B77A-7F57-048E9C85C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33B45A3-1229-1E21-4E57-421B8C7E9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A4F8-1547-4BC3-B0B4-BB2EADFA7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912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E88CC1-066C-DDED-567B-C70B4ED38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29EF3DC-6E64-494D-81A9-31A97D8BE0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C40ECF2-66C1-0A2D-5AED-D9DE7B80CB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4ADD1E3-73EA-3C03-4927-E6A2E7A08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C17-727D-49FB-9276-D410F35A28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06C41AC-7524-F9E5-264F-B4612C421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56E15D1-ACE1-8167-E147-807D7B9E6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A4F8-1547-4BC3-B0B4-BB2EADFA7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4411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630FCF-8075-8CA4-D549-AEC60DFB0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E5A848F-54DF-2321-BC19-0417EBA40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D3744C4-F37A-7975-053B-F0B8A04FB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8A327D9-17C0-2C02-5887-42E44197CF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8C23D28-5858-ADF7-AC7F-E0B72A20EA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C660554-22B2-6E2E-16F5-4ADC72A1B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C17-727D-49FB-9276-D410F35A28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7C0CB26-CAC3-54E6-268B-46A6FC777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FFD7AE1-DF18-CF9C-C979-E7DD8B394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A4F8-1547-4BC3-B0B4-BB2EADFA7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554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822448-E7E5-0077-3C9B-6E5425375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6F0F6A8-5B1B-A73D-ABEA-AD7B5B6BD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C17-727D-49FB-9276-D410F35A28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46E0F1-EFA4-48D0-B245-34713C3EB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E158349-4776-54B0-C5A2-0B61B454D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A4F8-1547-4BC3-B0B4-BB2EADFA7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0046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AC2288A-D0F1-544C-FC24-E314B46C7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C17-727D-49FB-9276-D410F35A28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54C2246-1BE3-4E49-8807-935355D74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7824481-FCB6-488B-824E-C75417606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A4F8-1547-4BC3-B0B4-BB2EADFA7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8383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F37E12-4364-BF74-1229-96E42B519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3BEE47-353C-4B08-3AD3-7D83640EB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6E357B4-F761-57A7-DE6B-0B463019AC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5214328-8348-4289-1AF2-F84DE4AB6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C17-727D-49FB-9276-D410F35A28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720FD14-1A11-6B70-BBCE-DA9A923C1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3B8A729-D433-DBE8-8B29-3169A340D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A4F8-1547-4BC3-B0B4-BB2EADFA7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803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86207D-EA67-F8FB-DF5A-F7B97A122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5A10C14-D003-09F0-8DBA-58378E5AEA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6D51AE8-28CD-2757-F411-C248CF1F9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C17-727D-49FB-9276-D410F35A28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4FEBAB4-A63D-00DA-8862-3013E2C09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9C0062-45AD-022C-F7A7-9CE27782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A4F8-1547-4BC3-B0B4-BB2EADFA7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7766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AF3A14-4F1D-609B-1782-BABF1A98C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DE722AF-219D-A634-FDD1-6F23FED3E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14C77F3-D8D8-A081-76FD-4C76E40285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401CB02-2B60-CE5E-3F87-DA7DED041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C17-727D-49FB-9276-D410F35A28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5AD339E-A88C-263F-62FD-FE0E3E3D2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4A08FB4-5408-34B3-BF46-796A05644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A4F8-1547-4BC3-B0B4-BB2EADFA7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762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D235AD-31E8-3F2B-B278-AC2AA0F89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BC9A346-E944-25E7-0952-C4C0A34E8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8476E8-D3D1-3172-F53C-948E15694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C17-727D-49FB-9276-D410F35A28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65156B-15A0-F6BA-5CA8-5F6EDB0EA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DD27153-44D1-E0A5-BB4B-796C5EEC5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A4F8-1547-4BC3-B0B4-BB2EADFA7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8526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A36412D-8ABC-6131-90A4-E7A59B0E56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F80FDC1-B7EA-E847-DEB5-D540F1DC8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6C71070-3731-6E4F-2EF5-68582B805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C17-727D-49FB-9276-D410F35A28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0E301B-CBBF-87BD-D5F4-30976B2F9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734E93-B1F4-5676-72C1-66347AC97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A4F8-1547-4BC3-B0B4-BB2EADFA7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4174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CD43DB-427E-69A9-9B12-5D66FDDB1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ECE68C0-C005-7F00-A13D-AB9AD4BC9E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10123C-166E-16DC-800F-F53598E60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C17-727D-49FB-9276-D410F35A28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642A998-6913-DB9A-9137-C9B3E4A69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188A0F-634D-C3AB-4E7E-DBB1F9C70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A4F8-1547-4BC3-B0B4-BB2EADFA7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0144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86207D-EA67-F8FB-DF5A-F7B97A122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5A10C14-D003-09F0-8DBA-58378E5AEA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6D51AE8-28CD-2757-F411-C248CF1F9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C17-727D-49FB-9276-D410F35A28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4FEBAB4-A63D-00DA-8862-3013E2C09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9C0062-45AD-022C-F7A7-9CE27782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A4F8-1547-4BC3-B0B4-BB2EADFA7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670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4DD2A2-F4E8-21C5-D8D5-DECC451CC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E024BF9-3041-9222-0D61-20CD8A3EE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1D2D764-6091-7CC9-3A3C-0DB428BD0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C17-727D-49FB-9276-D410F35A28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FD5771D-08A2-B77A-7F57-048E9C85C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33B45A3-1229-1E21-4E57-421B8C7E9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A4F8-1547-4BC3-B0B4-BB2EADFA7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5605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E88CC1-066C-DDED-567B-C70B4ED38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29EF3DC-6E64-494D-81A9-31A97D8BE0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C40ECF2-66C1-0A2D-5AED-D9DE7B80CB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4ADD1E3-73EA-3C03-4927-E6A2E7A08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C17-727D-49FB-9276-D410F35A28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06C41AC-7524-F9E5-264F-B4612C421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56E15D1-ACE1-8167-E147-807D7B9E6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A4F8-1547-4BC3-B0B4-BB2EADFA7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7385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630FCF-8075-8CA4-D549-AEC60DFB0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E5A848F-54DF-2321-BC19-0417EBA40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D3744C4-F37A-7975-053B-F0B8A04FB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8A327D9-17C0-2C02-5887-42E44197CF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8C23D28-5858-ADF7-AC7F-E0B72A20EA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C660554-22B2-6E2E-16F5-4ADC72A1B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C17-727D-49FB-9276-D410F35A28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7C0CB26-CAC3-54E6-268B-46A6FC777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FFD7AE1-DF18-CF9C-C979-E7DD8B394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A4F8-1547-4BC3-B0B4-BB2EADFA7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9573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822448-E7E5-0077-3C9B-6E5425375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6F0F6A8-5B1B-A73D-ABEA-AD7B5B6BD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C17-727D-49FB-9276-D410F35A28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46E0F1-EFA4-48D0-B245-34713C3EB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E158349-4776-54B0-C5A2-0B61B454D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A4F8-1547-4BC3-B0B4-BB2EADFA7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3460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AC2288A-D0F1-544C-FC24-E314B46C7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C17-727D-49FB-9276-D410F35A28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54C2246-1BE3-4E49-8807-935355D74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7824481-FCB6-488B-824E-C75417606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A4F8-1547-4BC3-B0B4-BB2EADFA7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708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4DD2A2-F4E8-21C5-D8D5-DECC451CC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E024BF9-3041-9222-0D61-20CD8A3EE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1D2D764-6091-7CC9-3A3C-0DB428BD0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C17-727D-49FB-9276-D410F35A28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FD5771D-08A2-B77A-7F57-048E9C85C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33B45A3-1229-1E21-4E57-421B8C7E9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A4F8-1547-4BC3-B0B4-BB2EADFA7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04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F37E12-4364-BF74-1229-96E42B519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3BEE47-353C-4B08-3AD3-7D83640EB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6E357B4-F761-57A7-DE6B-0B463019AC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5214328-8348-4289-1AF2-F84DE4AB6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C17-727D-49FB-9276-D410F35A28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720FD14-1A11-6B70-BBCE-DA9A923C1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3B8A729-D433-DBE8-8B29-3169A340D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A4F8-1547-4BC3-B0B4-BB2EADFA7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896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AF3A14-4F1D-609B-1782-BABF1A98C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DE722AF-219D-A634-FDD1-6F23FED3E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14C77F3-D8D8-A081-76FD-4C76E40285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401CB02-2B60-CE5E-3F87-DA7DED041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C17-727D-49FB-9276-D410F35A28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5AD339E-A88C-263F-62FD-FE0E3E3D2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4A08FB4-5408-34B3-BF46-796A05644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A4F8-1547-4BC3-B0B4-BB2EADFA7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1462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D235AD-31E8-3F2B-B278-AC2AA0F89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BC9A346-E944-25E7-0952-C4C0A34E8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8476E8-D3D1-3172-F53C-948E15694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C17-727D-49FB-9276-D410F35A28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65156B-15A0-F6BA-5CA8-5F6EDB0EA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DD27153-44D1-E0A5-BB4B-796C5EEC5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A4F8-1547-4BC3-B0B4-BB2EADFA7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2886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A36412D-8ABC-6131-90A4-E7A59B0E56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F80FDC1-B7EA-E847-DEB5-D540F1DC8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6C71070-3731-6E4F-2EF5-68582B805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C17-727D-49FB-9276-D410F35A28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0E301B-CBBF-87BD-D5F4-30976B2F9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734E93-B1F4-5676-72C1-66347AC97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A4F8-1547-4BC3-B0B4-BB2EADFA7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546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C17-727D-49FB-9276-D410F35A28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A4F8-1547-4BC3-B0B4-BB2EADFA7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549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C17-727D-49FB-9276-D410F35A28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A4F8-1547-4BC3-B0B4-BB2EADFA7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2340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C17-727D-49FB-9276-D410F35A28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A4F8-1547-4BC3-B0B4-BB2EADFA7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2970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C17-727D-49FB-9276-D410F35A28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A4F8-1547-4BC3-B0B4-BB2EADFA7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2355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C17-727D-49FB-9276-D410F35A28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A4F8-1547-4BC3-B0B4-BB2EADFA7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9074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C17-727D-49FB-9276-D410F35A28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A4F8-1547-4BC3-B0B4-BB2EADFA7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944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E88CC1-066C-DDED-567B-C70B4ED38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29EF3DC-6E64-494D-81A9-31A97D8BE0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C40ECF2-66C1-0A2D-5AED-D9DE7B80CB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4ADD1E3-73EA-3C03-4927-E6A2E7A08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C17-727D-49FB-9276-D410F35A28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06C41AC-7524-F9E5-264F-B4612C421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56E15D1-ACE1-8167-E147-807D7B9E6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A4F8-1547-4BC3-B0B4-BB2EADFA7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743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C17-727D-49FB-9276-D410F35A28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A4F8-1547-4BC3-B0B4-BB2EADFA7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689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8577C17-727D-49FB-9276-D410F35A28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79A4F8-1547-4BC3-B0B4-BB2EADFA7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0217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C17-727D-49FB-9276-D410F35A28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A4F8-1547-4BC3-B0B4-BB2EADFA7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565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C17-727D-49FB-9276-D410F35A28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A4F8-1547-4BC3-B0B4-BB2EADFA7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4636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C17-727D-49FB-9276-D410F35A28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A4F8-1547-4BC3-B0B4-BB2EADFA7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99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630FCF-8075-8CA4-D549-AEC60DFB0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E5A848F-54DF-2321-BC19-0417EBA40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D3744C4-F37A-7975-053B-F0B8A04FB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8A327D9-17C0-2C02-5887-42E44197CF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8C23D28-5858-ADF7-AC7F-E0B72A20EA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C660554-22B2-6E2E-16F5-4ADC72A1B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C17-727D-49FB-9276-D410F35A28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7C0CB26-CAC3-54E6-268B-46A6FC777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FFD7AE1-DF18-CF9C-C979-E7DD8B394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A4F8-1547-4BC3-B0B4-BB2EADFA7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530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822448-E7E5-0077-3C9B-6E5425375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6F0F6A8-5B1B-A73D-ABEA-AD7B5B6BD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C17-727D-49FB-9276-D410F35A28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46E0F1-EFA4-48D0-B245-34713C3EB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E158349-4776-54B0-C5A2-0B61B454D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A4F8-1547-4BC3-B0B4-BB2EADFA7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303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AC2288A-D0F1-544C-FC24-E314B46C7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C17-727D-49FB-9276-D410F35A28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54C2246-1BE3-4E49-8807-935355D74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7824481-FCB6-488B-824E-C75417606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A4F8-1547-4BC3-B0B4-BB2EADFA7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181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F37E12-4364-BF74-1229-96E42B519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3BEE47-353C-4B08-3AD3-7D83640EB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6E357B4-F761-57A7-DE6B-0B463019AC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5214328-8348-4289-1AF2-F84DE4AB6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C17-727D-49FB-9276-D410F35A28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720FD14-1A11-6B70-BBCE-DA9A923C1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3B8A729-D433-DBE8-8B29-3169A340D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A4F8-1547-4BC3-B0B4-BB2EADFA7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572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AF3A14-4F1D-609B-1782-BABF1A98C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DE722AF-219D-A634-FDD1-6F23FED3E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14C77F3-D8D8-A081-76FD-4C76E40285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401CB02-2B60-CE5E-3F87-DA7DED041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7C17-727D-49FB-9276-D410F35A28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5AD339E-A88C-263F-62FD-FE0E3E3D2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4A08FB4-5408-34B3-BF46-796A05644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9A4F8-1547-4BC3-B0B4-BB2EADFA7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07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64EA6A2-6163-F5E9-F065-8FC4A18F4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9278E75-F345-DA80-42D1-AA53152DF8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2B83C24-C353-6E72-48FA-12C7ABD29A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77C17-727D-49FB-9276-D410F35A28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0A39365-C23B-10FD-FC70-2D56DDB03E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26FF81D-FD69-5C4C-5199-E7784C43E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9A4F8-1547-4BC3-B0B4-BB2EADFA7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195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64EA6A2-6163-F5E9-F065-8FC4A18F4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9278E75-F345-DA80-42D1-AA53152DF8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2B83C24-C353-6E72-48FA-12C7ABD29A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77C17-727D-49FB-9276-D410F35A28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0A39365-C23B-10FD-FC70-2D56DDB03E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26FF81D-FD69-5C4C-5199-E7784C43E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9A4F8-1547-4BC3-B0B4-BB2EADFA7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190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64EA6A2-6163-F5E9-F065-8FC4A18F4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9278E75-F345-DA80-42D1-AA53152DF8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2B83C24-C353-6E72-48FA-12C7ABD29A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77C17-727D-49FB-9276-D410F35A28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0A39365-C23B-10FD-FC70-2D56DDB03E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26FF81D-FD69-5C4C-5199-E7784C43E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9A4F8-1547-4BC3-B0B4-BB2EADFA7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10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8577C17-727D-49FB-9276-D410F35A28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E79A4F8-1547-4BC3-B0B4-BB2EADFA71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1115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.jpeg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30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3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4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01.jpg"/><Relationship Id="rId4" Type="http://schemas.openxmlformats.org/officeDocument/2006/relationships/image" Target="../media/image100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0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87.jpeg"/><Relationship Id="rId4" Type="http://schemas.openxmlformats.org/officeDocument/2006/relationships/image" Target="../media/image10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10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26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4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2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7" Type="http://schemas.openxmlformats.org/officeDocument/2006/relationships/image" Target="../media/image134.jpe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3.jpg"/><Relationship Id="rId5" Type="http://schemas.openxmlformats.org/officeDocument/2006/relationships/image" Target="../media/image132.jpg"/><Relationship Id="rId4" Type="http://schemas.openxmlformats.org/officeDocument/2006/relationships/image" Target="../media/image131.jp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0.jpg"/><Relationship Id="rId5" Type="http://schemas.openxmlformats.org/officeDocument/2006/relationships/image" Target="../media/image139.jpeg"/><Relationship Id="rId4" Type="http://schemas.openxmlformats.org/officeDocument/2006/relationships/image" Target="../media/image138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4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7" Type="http://schemas.openxmlformats.org/officeDocument/2006/relationships/image" Target="../media/image150.jpe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9.jp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7" Type="http://schemas.openxmlformats.org/officeDocument/2006/relationships/image" Target="../media/image155.jpe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66.jpeg"/><Relationship Id="rId4" Type="http://schemas.openxmlformats.org/officeDocument/2006/relationships/image" Target="../media/image165.jp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4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4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23429A-2BF0-44B7-EA0D-506070B2C1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120" y="68740"/>
            <a:ext cx="1157122" cy="11571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44778" y="1230023"/>
            <a:ext cx="4382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4">
                    <a:lumMod val="50000"/>
                  </a:schemeClr>
                </a:solidFill>
                <a:latin typeface="Bernard MT Condensed" panose="02050806060905020404" pitchFamily="18" charset="0"/>
                <a:cs typeface="Segoe UI" panose="020B0502040204020203" pitchFamily="34" charset="0"/>
              </a:rPr>
              <a:t>ANNUAL </a:t>
            </a:r>
            <a:r>
              <a:rPr lang="en-GB" sz="2800" b="1" dirty="0" smtClean="0">
                <a:solidFill>
                  <a:schemeClr val="accent4">
                    <a:lumMod val="50000"/>
                  </a:schemeClr>
                </a:solidFill>
                <a:latin typeface="Bernard MT Condensed" panose="02050806060905020404" pitchFamily="18" charset="0"/>
                <a:cs typeface="Segoe UI" panose="020B0502040204020203" pitchFamily="34" charset="0"/>
              </a:rPr>
              <a:t> SCHOOL  </a:t>
            </a:r>
            <a:r>
              <a:rPr lang="en-GB" sz="2800" b="1" dirty="0">
                <a:solidFill>
                  <a:schemeClr val="accent4">
                    <a:lumMod val="50000"/>
                  </a:schemeClr>
                </a:solidFill>
                <a:latin typeface="Bernard MT Condensed" panose="02050806060905020404" pitchFamily="18" charset="0"/>
                <a:cs typeface="Segoe UI" panose="020B0502040204020203" pitchFamily="34" charset="0"/>
              </a:rPr>
              <a:t>REPORT </a:t>
            </a:r>
            <a:r>
              <a:rPr lang="en-GB" sz="2800" b="1" dirty="0" smtClean="0">
                <a:solidFill>
                  <a:schemeClr val="accent4">
                    <a:lumMod val="50000"/>
                  </a:schemeClr>
                </a:solidFill>
                <a:latin typeface="Bernard MT Condensed" panose="02050806060905020404" pitchFamily="18" charset="0"/>
                <a:cs typeface="Segoe UI" panose="020B0502040204020203" pitchFamily="34" charset="0"/>
              </a:rPr>
              <a:t>2025</a:t>
            </a:r>
            <a:endParaRPr lang="en-IN" sz="2800" b="1" dirty="0">
              <a:solidFill>
                <a:schemeClr val="accent4">
                  <a:lumMod val="50000"/>
                </a:schemeClr>
              </a:solidFill>
              <a:latin typeface="Bernard MT Condensed" panose="02050806060905020404" pitchFamily="18" charset="0"/>
              <a:cs typeface="Segoe UI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112" y="1855603"/>
            <a:ext cx="3541645" cy="38238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936" y="1874746"/>
            <a:ext cx="5988999" cy="38046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4385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4546213"/>
              </p:ext>
            </p:extLst>
          </p:nvPr>
        </p:nvGraphicFramePr>
        <p:xfrm>
          <a:off x="2995010" y="2015746"/>
          <a:ext cx="6956298" cy="14782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{7E9639D4-E3E2-4D34-9284-5A2195B3D0D7}</a:tableStyleId>
              </a:tblPr>
              <a:tblGrid>
                <a:gridCol w="512954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267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40360">
                <a:tc>
                  <a:txBody>
                    <a:bodyPr/>
                    <a:lstStyle/>
                    <a:p>
                      <a:pPr marL="68580" algn="l">
                        <a:lnSpc>
                          <a:spcPts val="258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NO.</a:t>
                      </a:r>
                      <a:r>
                        <a:rPr lang="en-US" sz="2800" spc="-40" dirty="0">
                          <a:effectLst/>
                        </a:rPr>
                        <a:t> </a:t>
                      </a:r>
                      <a:r>
                        <a:rPr lang="en-US" sz="2800" dirty="0">
                          <a:effectLst/>
                        </a:rPr>
                        <a:t>OF</a:t>
                      </a:r>
                      <a:r>
                        <a:rPr lang="en-US" sz="2800" spc="-35" dirty="0">
                          <a:effectLst/>
                        </a:rPr>
                        <a:t> </a:t>
                      </a:r>
                      <a:r>
                        <a:rPr lang="en-US" sz="2800" dirty="0">
                          <a:effectLst/>
                        </a:rPr>
                        <a:t>STUDENTS</a:t>
                      </a:r>
                      <a:r>
                        <a:rPr lang="en-US" sz="2800" spc="-65" dirty="0">
                          <a:effectLst/>
                        </a:rPr>
                        <a:t> </a:t>
                      </a:r>
                      <a:r>
                        <a:rPr lang="en-US" sz="2800" spc="-10" dirty="0">
                          <a:effectLst/>
                        </a:rPr>
                        <a:t>APPEARED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9215" algn="ctr">
                        <a:lnSpc>
                          <a:spcPts val="2580"/>
                        </a:lnSpc>
                        <a:spcAft>
                          <a:spcPts val="0"/>
                        </a:spcAft>
                      </a:pPr>
                      <a:r>
                        <a:rPr lang="en-US" sz="2800" spc="-25" dirty="0">
                          <a:effectLst/>
                        </a:rPr>
                        <a:t>47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marL="68580" algn="l">
                        <a:lnSpc>
                          <a:spcPts val="285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DISTINCTION</a:t>
                      </a:r>
                      <a:r>
                        <a:rPr lang="en-US" sz="2800" spc="-130" dirty="0">
                          <a:effectLst/>
                        </a:rPr>
                        <a:t> </a:t>
                      </a:r>
                      <a:r>
                        <a:rPr lang="en-US" sz="2400" dirty="0">
                          <a:effectLst/>
                        </a:rPr>
                        <a:t>(ABOVE</a:t>
                      </a:r>
                      <a:r>
                        <a:rPr lang="en-US" sz="2400" spc="-80" dirty="0">
                          <a:effectLst/>
                        </a:rPr>
                        <a:t> </a:t>
                      </a:r>
                      <a:r>
                        <a:rPr lang="en-US" sz="2400" spc="-20" dirty="0">
                          <a:effectLst/>
                        </a:rPr>
                        <a:t>75%)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9215" algn="ctr">
                        <a:lnSpc>
                          <a:spcPts val="284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2800" spc="-25" dirty="0">
                          <a:effectLst/>
                        </a:rPr>
                        <a:t>38</a:t>
                      </a:r>
                    </a:p>
                    <a:p>
                      <a:pPr marL="69215" algn="ctr">
                        <a:lnSpc>
                          <a:spcPts val="284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2800" spc="-2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rinda"/>
                        </a:rPr>
                        <a:t>(80.85%)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4335">
                <a:tc>
                  <a:txBody>
                    <a:bodyPr/>
                    <a:lstStyle/>
                    <a:p>
                      <a:pPr marL="68580" algn="l"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ABOVE</a:t>
                      </a:r>
                      <a:r>
                        <a:rPr lang="en-US" sz="2800" spc="-25">
                          <a:effectLst/>
                        </a:rPr>
                        <a:t> </a:t>
                      </a:r>
                      <a:r>
                        <a:rPr lang="en-US" sz="2800">
                          <a:effectLst/>
                        </a:rPr>
                        <a:t>90</a:t>
                      </a:r>
                      <a:r>
                        <a:rPr lang="en-US" sz="2800" spc="-30">
                          <a:effectLst/>
                        </a:rPr>
                        <a:t> </a:t>
                      </a:r>
                      <a:r>
                        <a:rPr lang="en-US" sz="2800" spc="-60">
                          <a:effectLst/>
                        </a:rPr>
                        <a:t>%</a:t>
                      </a:r>
                      <a:endParaRPr lang="en-IN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9215" algn="ctr"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2800" spc="-25" dirty="0">
                          <a:effectLst/>
                        </a:rPr>
                        <a:t>13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045262"/>
              </p:ext>
            </p:extLst>
          </p:nvPr>
        </p:nvGraphicFramePr>
        <p:xfrm>
          <a:off x="1046206" y="3715266"/>
          <a:ext cx="7579584" cy="2257192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39117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414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4263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24582">
                <a:tc>
                  <a:txBody>
                    <a:bodyPr/>
                    <a:lstStyle/>
                    <a:p>
                      <a:pPr marL="203835" marR="191135" algn="ctr">
                        <a:lnSpc>
                          <a:spcPts val="2470"/>
                        </a:lnSpc>
                        <a:spcAft>
                          <a:spcPts val="0"/>
                        </a:spcAft>
                      </a:pPr>
                      <a:r>
                        <a:rPr lang="en-US" sz="2800" spc="-20" dirty="0">
                          <a:effectLst>
                            <a:reflection stA="0" endPos="16000" fadeDir="0" sx="0" sy="0"/>
                          </a:effectLst>
                        </a:rPr>
                        <a:t>NAME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05410" marR="93980" algn="ctr">
                        <a:lnSpc>
                          <a:spcPts val="2470"/>
                        </a:lnSpc>
                        <a:spcAft>
                          <a:spcPts val="0"/>
                        </a:spcAft>
                      </a:pPr>
                      <a:r>
                        <a:rPr lang="en-US" sz="2800" spc="-20" dirty="0">
                          <a:effectLst/>
                        </a:rPr>
                        <a:t>RANK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07315" marR="93980" algn="ctr">
                        <a:lnSpc>
                          <a:spcPts val="2470"/>
                        </a:lnSpc>
                        <a:spcAft>
                          <a:spcPts val="0"/>
                        </a:spcAft>
                      </a:pPr>
                      <a:r>
                        <a:rPr lang="en-US" sz="2800" spc="-10" dirty="0">
                          <a:effectLst/>
                        </a:rPr>
                        <a:t>PERCENTAGE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9585">
                <a:tc>
                  <a:txBody>
                    <a:bodyPr/>
                    <a:lstStyle/>
                    <a:p>
                      <a:pPr marL="203835" marR="190500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LAKSHYA</a:t>
                      </a:r>
                      <a:r>
                        <a:rPr lang="en-US" sz="2800" spc="220" dirty="0">
                          <a:effectLst/>
                        </a:rPr>
                        <a:t> </a:t>
                      </a:r>
                      <a:r>
                        <a:rPr lang="en-US" sz="2800" spc="-10" dirty="0">
                          <a:effectLst/>
                        </a:rPr>
                        <a:t>BANSAL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04775" marR="93980" algn="ctr">
                        <a:spcAft>
                          <a:spcPts val="0"/>
                        </a:spcAft>
                      </a:pPr>
                      <a:r>
                        <a:rPr lang="en-US" sz="2800" b="1" spc="-25" dirty="0">
                          <a:effectLst/>
                        </a:rPr>
                        <a:t>1</a:t>
                      </a:r>
                      <a:r>
                        <a:rPr lang="en-US" sz="1600" b="1" spc="-25" dirty="0">
                          <a:effectLst/>
                        </a:rPr>
                        <a:t>ST</a:t>
                      </a:r>
                      <a:endParaRPr lang="en-IN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07315" marR="93345" algn="ctr">
                        <a:spcAft>
                          <a:spcPts val="0"/>
                        </a:spcAft>
                      </a:pPr>
                      <a:r>
                        <a:rPr lang="en-US" sz="2800" b="1" spc="-25" dirty="0">
                          <a:effectLst/>
                        </a:rPr>
                        <a:t>96</a:t>
                      </a:r>
                      <a:endParaRPr lang="en-IN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203835" marR="19240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RISHI</a:t>
                      </a:r>
                      <a:r>
                        <a:rPr lang="en-US" sz="2800" spc="135" dirty="0">
                          <a:effectLst/>
                        </a:rPr>
                        <a:t> </a:t>
                      </a:r>
                      <a:r>
                        <a:rPr lang="en-US" sz="2800" spc="-20" dirty="0">
                          <a:effectLst/>
                        </a:rPr>
                        <a:t>SARAF</a:t>
                      </a:r>
                      <a:endParaRPr lang="en-IN" sz="1400" dirty="0">
                        <a:effectLst/>
                      </a:endParaRPr>
                    </a:p>
                    <a:p>
                      <a:pPr marL="203835" marR="192405" algn="ctr">
                        <a:spcAft>
                          <a:spcPts val="0"/>
                        </a:spcAft>
                      </a:pPr>
                      <a:r>
                        <a:rPr lang="en-US" sz="2800" spc="-10" dirty="0">
                          <a:effectLst/>
                        </a:rPr>
                        <a:t>SAURODEEP DEBNATH</a:t>
                      </a:r>
                      <a:endParaRPr lang="en-IN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04140" marR="93980" algn="ctr">
                        <a:spcAft>
                          <a:spcPts val="0"/>
                        </a:spcAft>
                      </a:pPr>
                      <a:r>
                        <a:rPr lang="en-US" sz="2800" b="1" spc="-25" dirty="0">
                          <a:effectLst/>
                        </a:rPr>
                        <a:t>2</a:t>
                      </a:r>
                      <a:r>
                        <a:rPr lang="en-US" sz="1600" b="1" spc="-25" dirty="0">
                          <a:effectLst/>
                        </a:rPr>
                        <a:t>ND</a:t>
                      </a:r>
                      <a:endParaRPr lang="en-IN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07315" marR="93345" algn="ctr">
                        <a:spcAft>
                          <a:spcPts val="0"/>
                        </a:spcAft>
                      </a:pPr>
                      <a:r>
                        <a:rPr lang="en-US" sz="2800" b="1" spc="-20" dirty="0">
                          <a:effectLst/>
                        </a:rPr>
                        <a:t>95.8</a:t>
                      </a:r>
                      <a:endParaRPr lang="en-IN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89585">
                <a:tc>
                  <a:txBody>
                    <a:bodyPr/>
                    <a:lstStyle/>
                    <a:p>
                      <a:pPr marL="136525" marR="12255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HIMANSHU</a:t>
                      </a:r>
                      <a:r>
                        <a:rPr lang="en-US" sz="2800" spc="225" dirty="0">
                          <a:effectLst/>
                        </a:rPr>
                        <a:t> </a:t>
                      </a:r>
                      <a:r>
                        <a:rPr lang="en-US" sz="2800" spc="-10" dirty="0" smtClean="0">
                          <a:effectLst/>
                        </a:rPr>
                        <a:t>JALAN</a:t>
                      </a:r>
                      <a:endParaRPr lang="en-IN" sz="14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04140" marR="93980" algn="ctr">
                        <a:spcAft>
                          <a:spcPts val="0"/>
                        </a:spcAft>
                      </a:pPr>
                      <a:r>
                        <a:rPr lang="en-US" sz="2800" b="1" spc="-25" dirty="0">
                          <a:effectLst/>
                        </a:rPr>
                        <a:t>3</a:t>
                      </a:r>
                      <a:r>
                        <a:rPr lang="en-US" sz="1600" b="1" spc="-25" dirty="0">
                          <a:effectLst/>
                        </a:rPr>
                        <a:t>RD</a:t>
                      </a:r>
                      <a:endParaRPr lang="en-IN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07315" marR="93345" algn="ctr">
                        <a:spcAft>
                          <a:spcPts val="0"/>
                        </a:spcAft>
                      </a:pPr>
                      <a:r>
                        <a:rPr lang="en-US" sz="2800" b="1" spc="-20" dirty="0">
                          <a:effectLst/>
                        </a:rPr>
                        <a:t>95.2</a:t>
                      </a:r>
                      <a:endParaRPr lang="en-IN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738646" y="809845"/>
            <a:ext cx="3771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COMMERCE</a:t>
            </a:r>
            <a:endParaRPr lang="en-IN" sz="5400" b="1" dirty="0"/>
          </a:p>
        </p:txBody>
      </p:sp>
    </p:spTree>
    <p:extLst>
      <p:ext uri="{BB962C8B-B14F-4D97-AF65-F5344CB8AC3E}">
        <p14:creationId xmlns:p14="http://schemas.microsoft.com/office/powerpoint/2010/main" val="2925630360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3101514"/>
              </p:ext>
            </p:extLst>
          </p:nvPr>
        </p:nvGraphicFramePr>
        <p:xfrm>
          <a:off x="3113445" y="2057828"/>
          <a:ext cx="7381559" cy="14782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{7E9639D4-E3E2-4D34-9284-5A2195B3D0D7}</a:tableStyleId>
              </a:tblPr>
              <a:tblGrid>
                <a:gridCol w="58847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967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40360">
                <a:tc>
                  <a:txBody>
                    <a:bodyPr/>
                    <a:lstStyle/>
                    <a:p>
                      <a:pPr marL="68580" algn="l">
                        <a:lnSpc>
                          <a:spcPts val="258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NO.</a:t>
                      </a:r>
                      <a:r>
                        <a:rPr lang="en-US" sz="2800" spc="-40" dirty="0">
                          <a:effectLst/>
                        </a:rPr>
                        <a:t> </a:t>
                      </a:r>
                      <a:r>
                        <a:rPr lang="en-US" sz="2800" dirty="0">
                          <a:effectLst/>
                        </a:rPr>
                        <a:t>OF</a:t>
                      </a:r>
                      <a:r>
                        <a:rPr lang="en-US" sz="2800" spc="-35" dirty="0">
                          <a:effectLst/>
                        </a:rPr>
                        <a:t> </a:t>
                      </a:r>
                      <a:r>
                        <a:rPr lang="en-US" sz="2800" dirty="0">
                          <a:effectLst/>
                        </a:rPr>
                        <a:t>STUDENTS</a:t>
                      </a:r>
                      <a:r>
                        <a:rPr lang="en-US" sz="2800" spc="-65" dirty="0">
                          <a:effectLst/>
                        </a:rPr>
                        <a:t> </a:t>
                      </a:r>
                      <a:r>
                        <a:rPr lang="en-US" sz="2800" spc="-10" dirty="0">
                          <a:effectLst/>
                        </a:rPr>
                        <a:t>APPEARED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9215" algn="ctr">
                        <a:lnSpc>
                          <a:spcPts val="2580"/>
                        </a:lnSpc>
                        <a:spcAft>
                          <a:spcPts val="0"/>
                        </a:spcAft>
                      </a:pPr>
                      <a:r>
                        <a:rPr lang="en-US" sz="2800" spc="-25" dirty="0">
                          <a:effectLst/>
                        </a:rPr>
                        <a:t>56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marL="68580" algn="l">
                        <a:lnSpc>
                          <a:spcPts val="285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DISTINCTION</a:t>
                      </a:r>
                      <a:r>
                        <a:rPr lang="en-US" sz="2800" spc="-130" dirty="0">
                          <a:effectLst/>
                        </a:rPr>
                        <a:t> </a:t>
                      </a:r>
                      <a:r>
                        <a:rPr lang="en-US" sz="2400" dirty="0">
                          <a:effectLst/>
                        </a:rPr>
                        <a:t>(ABOVE</a:t>
                      </a:r>
                      <a:r>
                        <a:rPr lang="en-US" sz="2400" spc="-80" dirty="0">
                          <a:effectLst/>
                        </a:rPr>
                        <a:t> </a:t>
                      </a:r>
                      <a:r>
                        <a:rPr lang="en-US" sz="2400" spc="-20" dirty="0">
                          <a:effectLst/>
                        </a:rPr>
                        <a:t>75%)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9215" algn="ctr">
                        <a:lnSpc>
                          <a:spcPts val="284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2800" spc="-25" dirty="0">
                          <a:effectLst/>
                        </a:rPr>
                        <a:t>51</a:t>
                      </a:r>
                    </a:p>
                    <a:p>
                      <a:pPr marL="69215" algn="ctr">
                        <a:lnSpc>
                          <a:spcPts val="284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2800" spc="-2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Vrinda"/>
                        </a:rPr>
                        <a:t>(91.83%)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4335">
                <a:tc>
                  <a:txBody>
                    <a:bodyPr/>
                    <a:lstStyle/>
                    <a:p>
                      <a:pPr marL="68580" algn="l"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ABOVE</a:t>
                      </a:r>
                      <a:r>
                        <a:rPr lang="en-US" sz="2800" spc="-25">
                          <a:effectLst/>
                        </a:rPr>
                        <a:t> </a:t>
                      </a:r>
                      <a:r>
                        <a:rPr lang="en-US" sz="2800">
                          <a:effectLst/>
                        </a:rPr>
                        <a:t>90</a:t>
                      </a:r>
                      <a:r>
                        <a:rPr lang="en-US" sz="2800" spc="-30">
                          <a:effectLst/>
                        </a:rPr>
                        <a:t> </a:t>
                      </a:r>
                      <a:r>
                        <a:rPr lang="en-US" sz="2800" spc="-60">
                          <a:effectLst/>
                        </a:rPr>
                        <a:t>%</a:t>
                      </a:r>
                      <a:endParaRPr lang="en-IN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9215" algn="ctr"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2800" spc="-25" dirty="0">
                          <a:effectLst/>
                        </a:rPr>
                        <a:t>33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9756165"/>
              </p:ext>
            </p:extLst>
          </p:nvPr>
        </p:nvGraphicFramePr>
        <p:xfrm>
          <a:off x="1209826" y="3645983"/>
          <a:ext cx="7145020" cy="2015490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368744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7030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8727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pPr marL="203835" marR="191135" algn="ctr">
                        <a:lnSpc>
                          <a:spcPts val="2470"/>
                        </a:lnSpc>
                        <a:spcAft>
                          <a:spcPts val="0"/>
                        </a:spcAft>
                      </a:pPr>
                      <a:r>
                        <a:rPr lang="en-US" sz="2400" spc="-20" dirty="0">
                          <a:effectLst>
                            <a:reflection stA="0" endPos="16000" fadeDir="0" sx="0" sy="0"/>
                          </a:effectLst>
                        </a:rPr>
                        <a:t>NAME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05410" marR="93980" algn="ctr">
                        <a:lnSpc>
                          <a:spcPts val="2470"/>
                        </a:lnSpc>
                        <a:spcAft>
                          <a:spcPts val="0"/>
                        </a:spcAft>
                      </a:pPr>
                      <a:r>
                        <a:rPr lang="en-US" sz="2400" spc="-20" dirty="0">
                          <a:effectLst/>
                        </a:rPr>
                        <a:t>RANK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07315" marR="93980" algn="ctr">
                        <a:lnSpc>
                          <a:spcPts val="2470"/>
                        </a:lnSpc>
                        <a:spcAft>
                          <a:spcPts val="0"/>
                        </a:spcAft>
                      </a:pPr>
                      <a:r>
                        <a:rPr lang="en-US" sz="2400" spc="-10" dirty="0">
                          <a:effectLst/>
                        </a:rPr>
                        <a:t>PERCENTAGE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9585">
                <a:tc>
                  <a:txBody>
                    <a:bodyPr/>
                    <a:lstStyle/>
                    <a:p>
                      <a:pPr marL="203835" marR="190500"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APARAJITA</a:t>
                      </a:r>
                      <a:r>
                        <a:rPr lang="en-US" sz="2400" spc="225" dirty="0">
                          <a:effectLst/>
                        </a:rPr>
                        <a:t> </a:t>
                      </a:r>
                      <a:r>
                        <a:rPr lang="en-US" sz="2400" spc="-20" dirty="0">
                          <a:effectLst/>
                        </a:rPr>
                        <a:t>SAHA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04775" marR="93980" algn="ctr">
                        <a:spcAft>
                          <a:spcPts val="0"/>
                        </a:spcAft>
                      </a:pPr>
                      <a:r>
                        <a:rPr lang="en-US" sz="2400" b="1" spc="-25" dirty="0">
                          <a:effectLst/>
                        </a:rPr>
                        <a:t>1</a:t>
                      </a:r>
                      <a:r>
                        <a:rPr lang="en-US" sz="1400" b="1" spc="-25" dirty="0">
                          <a:effectLst/>
                        </a:rPr>
                        <a:t>ST</a:t>
                      </a:r>
                      <a:endParaRPr lang="en-IN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07315" marR="93345" algn="ctr">
                        <a:spcAft>
                          <a:spcPts val="0"/>
                        </a:spcAft>
                      </a:pPr>
                      <a:r>
                        <a:rPr lang="en-US" sz="2400" b="1" spc="-20" dirty="0">
                          <a:effectLst/>
                        </a:rPr>
                        <a:t>99.4</a:t>
                      </a:r>
                      <a:endParaRPr lang="en-IN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203835" marR="192405"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SHRISHA</a:t>
                      </a:r>
                      <a:r>
                        <a:rPr lang="en-US" sz="2400" spc="170" dirty="0">
                          <a:effectLst/>
                        </a:rPr>
                        <a:t> </a:t>
                      </a:r>
                      <a:r>
                        <a:rPr lang="en-US" sz="2400" spc="-10" dirty="0">
                          <a:effectLst/>
                        </a:rPr>
                        <a:t>KARMAKAR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5405" marR="93980" algn="ctr">
                        <a:spcAft>
                          <a:spcPts val="0"/>
                        </a:spcAft>
                      </a:pPr>
                      <a:r>
                        <a:rPr lang="en-US" sz="2400" b="1" spc="-25" dirty="0">
                          <a:effectLst/>
                        </a:rPr>
                        <a:t>2</a:t>
                      </a:r>
                      <a:r>
                        <a:rPr lang="en-US" sz="1400" b="1" spc="-25" dirty="0">
                          <a:effectLst/>
                        </a:rPr>
                        <a:t>ND</a:t>
                      </a:r>
                      <a:endParaRPr lang="en-IN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5405" marR="93345" algn="ctr">
                        <a:spcAft>
                          <a:spcPts val="0"/>
                        </a:spcAft>
                      </a:pPr>
                      <a:r>
                        <a:rPr lang="en-US" sz="2400" b="1" spc="-20" dirty="0">
                          <a:effectLst/>
                        </a:rPr>
                        <a:t> 98.8</a:t>
                      </a:r>
                      <a:endParaRPr lang="en-IN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89585">
                <a:tc>
                  <a:txBody>
                    <a:bodyPr/>
                    <a:lstStyle/>
                    <a:p>
                      <a:pPr marL="203835" marR="191135"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SANGBEDI</a:t>
                      </a:r>
                      <a:r>
                        <a:rPr lang="en-US" sz="2400" spc="150" dirty="0">
                          <a:effectLst/>
                        </a:rPr>
                        <a:t> </a:t>
                      </a:r>
                      <a:r>
                        <a:rPr lang="en-US" sz="2400" spc="-20" dirty="0">
                          <a:effectLst/>
                        </a:rPr>
                        <a:t>DATTA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5405" marR="93980" algn="ctr">
                        <a:spcAft>
                          <a:spcPts val="0"/>
                        </a:spcAft>
                      </a:pPr>
                      <a:r>
                        <a:rPr lang="en-US" sz="2400" b="1" spc="-25">
                          <a:effectLst/>
                        </a:rPr>
                        <a:t>3</a:t>
                      </a:r>
                      <a:r>
                        <a:rPr lang="en-US" sz="1400" b="1" spc="-25">
                          <a:effectLst/>
                        </a:rPr>
                        <a:t>RD</a:t>
                      </a:r>
                      <a:endParaRPr lang="en-IN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07315" marR="93345" algn="ctr">
                        <a:spcAft>
                          <a:spcPts val="0"/>
                        </a:spcAft>
                      </a:pPr>
                      <a:r>
                        <a:rPr lang="en-US" sz="2400" b="1" spc="-20" dirty="0">
                          <a:effectLst/>
                        </a:rPr>
                        <a:t>98.2</a:t>
                      </a:r>
                      <a:endParaRPr lang="en-IN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782336" y="1095026"/>
            <a:ext cx="3930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HUMANITIES</a:t>
            </a:r>
            <a:endParaRPr lang="en-IN" sz="5400" b="1" dirty="0"/>
          </a:p>
        </p:txBody>
      </p:sp>
    </p:spTree>
    <p:extLst>
      <p:ext uri="{BB962C8B-B14F-4D97-AF65-F5344CB8AC3E}">
        <p14:creationId xmlns:p14="http://schemas.microsoft.com/office/powerpoint/2010/main" val="374196770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90109" y="2716307"/>
            <a:ext cx="696019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0541" cmpd="sng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COMPETITIVE EXAMINATION RESULTS</a:t>
            </a:r>
          </a:p>
        </p:txBody>
      </p:sp>
    </p:spTree>
    <p:extLst>
      <p:ext uri="{BB962C8B-B14F-4D97-AF65-F5344CB8AC3E}">
        <p14:creationId xmlns:p14="http://schemas.microsoft.com/office/powerpoint/2010/main" val="1736056280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 l="-9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04767" y="117995"/>
            <a:ext cx="82296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>
                <a:ln w="10541" cmpd="sng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JEE MAINS SESSION I &amp; II 2025 (90% AND ABOVE</a:t>
            </a:r>
            <a:r>
              <a:rPr lang="en-US" sz="2400" b="1" dirty="0">
                <a:ln w="10541" cmpd="sng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b="1" dirty="0">
                <a:ln w="10541" cmpd="sng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PERCENTILE RESULT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27362"/>
              </p:ext>
            </p:extLst>
          </p:nvPr>
        </p:nvGraphicFramePr>
        <p:xfrm>
          <a:off x="3501183" y="512832"/>
          <a:ext cx="4909548" cy="6170668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5442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4258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5007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7265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95642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kern="0" dirty="0">
                          <a:effectLst/>
                        </a:rPr>
                        <a:t>BHAVAN'S GANGABUX KANORIA VIDYAMANDIR</a:t>
                      </a:r>
                      <a:endParaRPr lang="en-IN" sz="1100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14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kern="0" dirty="0">
                          <a:effectLst/>
                        </a:rPr>
                        <a:t>SL NO.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0" dirty="0">
                          <a:effectLst/>
                        </a:rPr>
                        <a:t>STUDENT NAME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0" dirty="0">
                          <a:effectLst/>
                        </a:rPr>
                        <a:t>CLASS &amp; SECTION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0" dirty="0">
                          <a:effectLst/>
                        </a:rPr>
                        <a:t>PERCENTILE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14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kern="0" dirty="0">
                          <a:effectLst/>
                        </a:rPr>
                        <a:t>1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RHITAM SADHUKHAN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XIIS3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99.56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1144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IN" sz="1100" b="1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AISHEE LAHIRI</a:t>
                      </a:r>
                      <a:endParaRPr lang="en-IN" sz="120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XIIS3</a:t>
                      </a:r>
                      <a:endParaRPr lang="en-IN" sz="120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99.04</a:t>
                      </a:r>
                      <a:endParaRPr lang="en-IN" sz="120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/>
                </a:tc>
                <a:extLst>
                  <a:ext uri="{0D108BD9-81ED-4DB2-BD59-A6C34878D82A}">
                    <a16:rowId xmlns="" xmlns:a16="http://schemas.microsoft.com/office/drawing/2014/main" val="10025"/>
                  </a:ext>
                </a:extLst>
              </a:tr>
              <a:tr h="21144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IN" sz="1100" b="1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JISHNU RAY CHAUDHURI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XIIS3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98.91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1144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IN" sz="1100" b="1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ARITRA CHAKRAVARTY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XIIS1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98.34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1144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IN" sz="1100" b="1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AARYA CHAKRABARTY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XIIS4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98.33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1144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n-IN" sz="1100" b="1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BHASWAR SUR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>
                          <a:effectLst/>
                        </a:rPr>
                        <a:t>XIIS4</a:t>
                      </a:r>
                      <a:endParaRPr lang="en-IN" sz="1200" b="1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98.01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1144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en-IN" sz="1100" b="1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BHARGAV MAITI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>
                          <a:effectLst/>
                        </a:rPr>
                        <a:t>XIIS1</a:t>
                      </a:r>
                      <a:endParaRPr lang="en-IN" sz="1200" b="1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97.88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1144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en-IN" sz="1100" b="1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DEBJIT DUTTA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>
                          <a:effectLst/>
                        </a:rPr>
                        <a:t>XIIS1</a:t>
                      </a:r>
                      <a:endParaRPr lang="en-IN" sz="1200" b="1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97.86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1144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en-IN" sz="1100" b="1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SHREYA BHAR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XIIS2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97.83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1144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en-IN" sz="1100" b="1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OISHANI DAS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>
                          <a:effectLst/>
                        </a:rPr>
                        <a:t>XIIS2</a:t>
                      </a:r>
                      <a:endParaRPr lang="en-IN" sz="1200" b="1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97.77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1144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lang="en-IN" sz="1100" b="1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ISHAN GHOSH DASTIDER</a:t>
                      </a:r>
                      <a:endParaRPr lang="en-IN" sz="120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XIIS4</a:t>
                      </a:r>
                      <a:endParaRPr lang="en-IN" sz="120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97.44</a:t>
                      </a:r>
                      <a:endParaRPr lang="en-IN" sz="120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/>
                </a:tc>
                <a:extLst>
                  <a:ext uri="{0D108BD9-81ED-4DB2-BD59-A6C34878D82A}">
                    <a16:rowId xmlns="" xmlns:a16="http://schemas.microsoft.com/office/drawing/2014/main" val="10026"/>
                  </a:ext>
                </a:extLst>
              </a:tr>
              <a:tr h="21144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en-IN" sz="1100" b="1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ARKADEEP SEN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XIIS3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97.42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1144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endParaRPr lang="en-IN" sz="1100" b="1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SOHAM DUTTA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>
                          <a:effectLst/>
                        </a:rPr>
                        <a:t>XIIS4</a:t>
                      </a:r>
                      <a:endParaRPr lang="en-IN" sz="1200" b="1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97.38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1144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en-IN" sz="1100" b="1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ISHANI PAUL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>
                          <a:effectLst/>
                        </a:rPr>
                        <a:t>XIIS3</a:t>
                      </a:r>
                      <a:endParaRPr lang="en-IN" sz="1200" b="1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96.54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1144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en-IN" sz="1100" b="1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SWAPNIL CHATTERJEE</a:t>
                      </a:r>
                      <a:endParaRPr lang="en-IN" sz="120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>
                          <a:effectLst/>
                        </a:rPr>
                        <a:t>XIIS3</a:t>
                      </a:r>
                      <a:endParaRPr lang="en-IN" sz="1200" b="1" kern="10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96.24</a:t>
                      </a:r>
                      <a:endParaRPr lang="en-IN" sz="120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/>
                </a:tc>
                <a:extLst>
                  <a:ext uri="{0D108BD9-81ED-4DB2-BD59-A6C34878D82A}">
                    <a16:rowId xmlns="" xmlns:a16="http://schemas.microsoft.com/office/drawing/2014/main" val="10027"/>
                  </a:ext>
                </a:extLst>
              </a:tr>
              <a:tr h="21144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en-IN" sz="1100" b="1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ARKA KIRAN KHAN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>
                          <a:effectLst/>
                        </a:rPr>
                        <a:t>XIIS2</a:t>
                      </a:r>
                      <a:endParaRPr lang="en-IN" sz="1200" b="1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96.21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1144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  <a:endParaRPr lang="en-IN" sz="1100" b="1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ASMITA CHATTERJEE</a:t>
                      </a:r>
                      <a:endParaRPr lang="en-IN" sz="120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XIIS2</a:t>
                      </a:r>
                      <a:endParaRPr lang="en-IN" sz="120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96.02</a:t>
                      </a:r>
                      <a:endParaRPr lang="en-IN" sz="120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/>
                </a:tc>
                <a:extLst>
                  <a:ext uri="{0D108BD9-81ED-4DB2-BD59-A6C34878D82A}">
                    <a16:rowId xmlns="" xmlns:a16="http://schemas.microsoft.com/office/drawing/2014/main" val="10028"/>
                  </a:ext>
                </a:extLst>
              </a:tr>
              <a:tr h="21144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en-IN" sz="1100" b="1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AAHEL PAUL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>
                          <a:effectLst/>
                        </a:rPr>
                        <a:t>XIIS1</a:t>
                      </a:r>
                      <a:endParaRPr lang="en-IN" sz="1200" b="1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95.82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1144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  <a:endParaRPr lang="en-IN" sz="1100" b="1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PRERONA PAUL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>
                          <a:effectLst/>
                        </a:rPr>
                        <a:t>XIIS2</a:t>
                      </a:r>
                      <a:endParaRPr lang="en-IN" sz="1200" b="1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95.22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21144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en-IN" sz="1100" b="1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SANKHADEEP BERA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>
                          <a:effectLst/>
                        </a:rPr>
                        <a:t>XIIS3</a:t>
                      </a:r>
                      <a:endParaRPr lang="en-IN" sz="1200" b="1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94.89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21144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en-IN" sz="1100" b="1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HIYA BHATTACHARYA</a:t>
                      </a:r>
                      <a:endParaRPr lang="en-IN" sz="120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XIIS1</a:t>
                      </a:r>
                      <a:endParaRPr lang="en-IN" sz="120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94.83</a:t>
                      </a:r>
                      <a:endParaRPr lang="en-IN" sz="120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/>
                </a:tc>
                <a:extLst>
                  <a:ext uri="{0D108BD9-81ED-4DB2-BD59-A6C34878D82A}">
                    <a16:rowId xmlns="" xmlns:a16="http://schemas.microsoft.com/office/drawing/2014/main" val="10029"/>
                  </a:ext>
                </a:extLst>
              </a:tr>
              <a:tr h="21144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  <a:endParaRPr lang="en-IN" sz="1100" b="1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SHREYA CHAKRABORTY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>
                          <a:effectLst/>
                        </a:rPr>
                        <a:t>XIIS2</a:t>
                      </a:r>
                      <a:endParaRPr lang="en-IN" sz="1200" b="1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94.38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21144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  <a:endParaRPr lang="en-IN" sz="1100" b="1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BRATATI SARKER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>
                          <a:effectLst/>
                        </a:rPr>
                        <a:t>XIIS2</a:t>
                      </a:r>
                      <a:endParaRPr lang="en-IN" sz="1200" b="1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94.37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25126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en-IN" sz="1100" b="1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UTKARSH VARDHAN GARODIA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>
                          <a:effectLst/>
                        </a:rPr>
                        <a:t>XIIS3</a:t>
                      </a:r>
                      <a:endParaRPr lang="en-IN" sz="1200" b="1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93.89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  <a:tr h="21144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en-IN" sz="1100" b="1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ABHIGYAN PAL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>
                          <a:effectLst/>
                        </a:rPr>
                        <a:t>XIIS4</a:t>
                      </a:r>
                      <a:endParaRPr lang="en-IN" sz="1200" b="1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93.87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extLst>
                  <a:ext uri="{0D108BD9-81ED-4DB2-BD59-A6C34878D82A}">
                    <a16:rowId xmlns="" xmlns:a16="http://schemas.microsoft.com/office/drawing/2014/main" val="10023"/>
                  </a:ext>
                </a:extLst>
              </a:tr>
              <a:tr h="21144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  <a:endParaRPr lang="en-IN" sz="1100" b="1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SOBUJ SANKAR KOLE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>
                          <a:effectLst/>
                        </a:rPr>
                        <a:t>XIIS2</a:t>
                      </a:r>
                      <a:endParaRPr lang="en-IN" sz="1200" b="1" kern="10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92.97</a:t>
                      </a:r>
                      <a:endParaRPr lang="en-IN" sz="1200" b="1" kern="100" dirty="0">
                        <a:effectLst/>
                        <a:latin typeface="Aptos"/>
                        <a:ea typeface="Aptos"/>
                        <a:cs typeface="Times New Roman" panose="02020603050405020304" pitchFamily="18" charset="0"/>
                      </a:endParaRPr>
                    </a:p>
                  </a:txBody>
                  <a:tcPr marL="37633" marR="37633" marT="0" marB="0"/>
                </a:tc>
                <a:extLst>
                  <a:ext uri="{0D108BD9-81ED-4DB2-BD59-A6C34878D82A}">
                    <a16:rowId xmlns="" xmlns:a16="http://schemas.microsoft.com/office/drawing/2014/main" val="10024"/>
                  </a:ext>
                </a:extLst>
              </a:tr>
              <a:tr h="21144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kern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en-IN" sz="1100" b="1" kern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633" marR="3763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TIRTHARAJ MULLICK</a:t>
                      </a:r>
                      <a:endParaRPr lang="en-IN" sz="120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XIIS1</a:t>
                      </a:r>
                      <a:endParaRPr lang="en-IN" sz="120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0" dirty="0">
                          <a:effectLst/>
                        </a:rPr>
                        <a:t>92.88</a:t>
                      </a:r>
                      <a:endParaRPr lang="en-IN" sz="120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45" marR="31745" marT="0" marB="0"/>
                </a:tc>
                <a:extLst>
                  <a:ext uri="{0D108BD9-81ED-4DB2-BD59-A6C34878D82A}">
                    <a16:rowId xmlns="" xmlns:a16="http://schemas.microsoft.com/office/drawing/2014/main" val="100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0670841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 r="-5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7552703"/>
              </p:ext>
            </p:extLst>
          </p:nvPr>
        </p:nvGraphicFramePr>
        <p:xfrm>
          <a:off x="107576" y="1422804"/>
          <a:ext cx="3630707" cy="4745952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4806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346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0767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0767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85956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kern="0" dirty="0">
                          <a:effectLst/>
                        </a:rPr>
                        <a:t>BHAVAN’S GANGABUX KANORIA VIDYAMANDIR</a:t>
                      </a:r>
                      <a:endParaRPr lang="en-IN" sz="1000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982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kern="0" dirty="0">
                          <a:effectLst/>
                        </a:rPr>
                        <a:t>JEE ADVANCED RESULT 2025</a:t>
                      </a:r>
                      <a:endParaRPr lang="en-IN" sz="1000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45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kern="0" dirty="0">
                          <a:effectLst/>
                        </a:rPr>
                        <a:t>SL.NO.</a:t>
                      </a:r>
                      <a:endParaRPr lang="en-IN" sz="1100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0" dirty="0">
                          <a:effectLst/>
                        </a:rPr>
                        <a:t>NAME</a:t>
                      </a:r>
                      <a:endParaRPr lang="en-IN" sz="105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0" dirty="0">
                          <a:effectLst/>
                        </a:rPr>
                        <a:t>CLASS &amp; SECTION</a:t>
                      </a:r>
                      <a:endParaRPr lang="en-IN" sz="105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0" dirty="0">
                          <a:effectLst/>
                        </a:rPr>
                        <a:t>RANK</a:t>
                      </a:r>
                      <a:endParaRPr lang="en-IN" sz="105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79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kern="0" dirty="0">
                          <a:effectLst/>
                        </a:rPr>
                        <a:t>1</a:t>
                      </a:r>
                      <a:endParaRPr lang="en-IN" sz="1100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0" dirty="0">
                          <a:effectLst/>
                        </a:rPr>
                        <a:t>RHITAM SADHUKHAN</a:t>
                      </a:r>
                      <a:endParaRPr lang="en-IN" sz="105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0" dirty="0">
                          <a:effectLst/>
                        </a:rPr>
                        <a:t>XIIS3</a:t>
                      </a:r>
                      <a:endParaRPr lang="en-IN" sz="105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0" dirty="0">
                          <a:effectLst/>
                        </a:rPr>
                        <a:t>6379</a:t>
                      </a:r>
                      <a:endParaRPr lang="en-IN" sz="105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79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kern="0" dirty="0">
                          <a:effectLst/>
                        </a:rPr>
                        <a:t>2</a:t>
                      </a:r>
                      <a:endParaRPr lang="en-IN" sz="1100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0">
                          <a:effectLst/>
                        </a:rPr>
                        <a:t>AISHEE LAHIRI</a:t>
                      </a:r>
                      <a:endParaRPr lang="en-IN" sz="1050" b="1" kern="10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0">
                          <a:effectLst/>
                        </a:rPr>
                        <a:t>XIIS3</a:t>
                      </a:r>
                      <a:endParaRPr lang="en-IN" sz="1050" b="1" kern="10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0" dirty="0">
                          <a:effectLst/>
                        </a:rPr>
                        <a:t>9386</a:t>
                      </a:r>
                      <a:endParaRPr lang="en-IN" sz="105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79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kern="0" dirty="0">
                          <a:effectLst/>
                        </a:rPr>
                        <a:t>3</a:t>
                      </a:r>
                      <a:endParaRPr lang="en-IN" sz="1100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0">
                          <a:effectLst/>
                        </a:rPr>
                        <a:t>BHARGAV MAITY</a:t>
                      </a:r>
                      <a:endParaRPr lang="en-IN" sz="1050" b="1" kern="10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0">
                          <a:effectLst/>
                        </a:rPr>
                        <a:t>XIIS3</a:t>
                      </a:r>
                      <a:endParaRPr lang="en-IN" sz="1050" b="1" kern="10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0" dirty="0">
                          <a:effectLst/>
                        </a:rPr>
                        <a:t>12336</a:t>
                      </a:r>
                      <a:endParaRPr lang="en-IN" sz="105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845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kern="0" dirty="0">
                          <a:effectLst/>
                        </a:rPr>
                        <a:t>4</a:t>
                      </a:r>
                      <a:endParaRPr lang="en-IN" sz="1100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0">
                          <a:effectLst/>
                        </a:rPr>
                        <a:t>AMLAN CHAKRABORTY</a:t>
                      </a:r>
                      <a:endParaRPr lang="en-IN" sz="1050" b="1" kern="10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0">
                          <a:effectLst/>
                        </a:rPr>
                        <a:t>XIIS1</a:t>
                      </a:r>
                      <a:endParaRPr lang="en-IN" sz="1050" b="1" kern="10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0" dirty="0">
                          <a:effectLst/>
                        </a:rPr>
                        <a:t>12620</a:t>
                      </a:r>
                      <a:endParaRPr lang="en-IN" sz="105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79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kern="0" dirty="0">
                          <a:effectLst/>
                        </a:rPr>
                        <a:t>5</a:t>
                      </a:r>
                      <a:endParaRPr lang="en-IN" sz="1100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0">
                          <a:effectLst/>
                        </a:rPr>
                        <a:t>SOHAM DUTTA</a:t>
                      </a:r>
                      <a:endParaRPr lang="en-IN" sz="1050" b="1" kern="10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0" dirty="0">
                          <a:effectLst/>
                        </a:rPr>
                        <a:t>XIIS4</a:t>
                      </a:r>
                      <a:endParaRPr lang="en-IN" sz="105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0" dirty="0">
                          <a:effectLst/>
                        </a:rPr>
                        <a:t>15202</a:t>
                      </a:r>
                      <a:endParaRPr lang="en-IN" sz="105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845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kern="0" dirty="0">
                          <a:effectLst/>
                        </a:rPr>
                        <a:t>6</a:t>
                      </a:r>
                      <a:endParaRPr lang="en-IN" sz="1100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0">
                          <a:effectLst/>
                        </a:rPr>
                        <a:t>JISHNU RAY CHAUDHURI</a:t>
                      </a:r>
                      <a:endParaRPr lang="en-IN" sz="1050" b="1" kern="10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0">
                          <a:effectLst/>
                        </a:rPr>
                        <a:t>XIIS3</a:t>
                      </a:r>
                      <a:endParaRPr lang="en-IN" sz="1050" b="1" kern="10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0" dirty="0">
                          <a:effectLst/>
                        </a:rPr>
                        <a:t>15315</a:t>
                      </a:r>
                      <a:endParaRPr lang="en-IN" sz="105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79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kern="0" dirty="0">
                          <a:effectLst/>
                        </a:rPr>
                        <a:t>7</a:t>
                      </a:r>
                      <a:endParaRPr lang="en-IN" sz="1100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0">
                          <a:effectLst/>
                        </a:rPr>
                        <a:t>ISHANI PAUL</a:t>
                      </a:r>
                      <a:endParaRPr lang="en-IN" sz="1050" b="1" kern="10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0">
                          <a:effectLst/>
                        </a:rPr>
                        <a:t>XIIS3</a:t>
                      </a:r>
                      <a:endParaRPr lang="en-IN" sz="1050" b="1" kern="10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0" dirty="0">
                          <a:effectLst/>
                        </a:rPr>
                        <a:t>16343</a:t>
                      </a:r>
                      <a:endParaRPr lang="en-IN" sz="105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79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kern="0" dirty="0">
                          <a:effectLst/>
                        </a:rPr>
                        <a:t>8</a:t>
                      </a:r>
                      <a:endParaRPr lang="en-IN" sz="1100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0" dirty="0">
                          <a:effectLst/>
                        </a:rPr>
                        <a:t>ARITRA CHAKRAVARTY</a:t>
                      </a:r>
                      <a:endParaRPr lang="en-IN" sz="105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0">
                          <a:effectLst/>
                        </a:rPr>
                        <a:t>XIIS1</a:t>
                      </a:r>
                      <a:endParaRPr lang="en-IN" sz="1050" b="1" kern="10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0" dirty="0">
                          <a:effectLst/>
                        </a:rPr>
                        <a:t>16596</a:t>
                      </a:r>
                      <a:endParaRPr lang="en-IN" sz="105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779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kern="0" dirty="0">
                          <a:effectLst/>
                        </a:rPr>
                        <a:t>9</a:t>
                      </a:r>
                      <a:endParaRPr lang="en-IN" sz="1100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0">
                          <a:effectLst/>
                        </a:rPr>
                        <a:t>BHASWAR SUR</a:t>
                      </a:r>
                      <a:endParaRPr lang="en-IN" sz="1050" b="1" kern="10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0">
                          <a:effectLst/>
                        </a:rPr>
                        <a:t>XIIS4</a:t>
                      </a:r>
                      <a:endParaRPr lang="en-IN" sz="1050" b="1" kern="10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0" dirty="0">
                          <a:effectLst/>
                        </a:rPr>
                        <a:t>16982</a:t>
                      </a:r>
                      <a:endParaRPr lang="en-IN" sz="105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406587"/>
              </p:ext>
            </p:extLst>
          </p:nvPr>
        </p:nvGraphicFramePr>
        <p:xfrm>
          <a:off x="3836893" y="436659"/>
          <a:ext cx="3936177" cy="4864965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4738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092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4991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317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73314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kern="100" spc="25" dirty="0">
                          <a:effectLst/>
                        </a:rPr>
                        <a:t>BHAVAN'S GANGABUX KANORIA VIDYAMANDIR</a:t>
                      </a:r>
                      <a:endParaRPr lang="en-IN" sz="1000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3" marR="50763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864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kern="100" dirty="0">
                          <a:effectLst/>
                        </a:rPr>
                        <a:t>NEET  RESULT 2025</a:t>
                      </a:r>
                      <a:endParaRPr lang="en-IN" sz="1000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3" marR="50763" marT="0" marB="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888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300" kern="100">
                          <a:effectLst/>
                        </a:rPr>
                        <a:t>SL NO.</a:t>
                      </a:r>
                      <a:endParaRPr lang="en-IN" sz="900" kern="10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3" marR="50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300" b="1" kern="100" dirty="0">
                          <a:effectLst/>
                        </a:rPr>
                        <a:t>NAME</a:t>
                      </a:r>
                      <a:endParaRPr lang="en-IN" sz="90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3" marR="50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300" b="1" kern="100" dirty="0">
                          <a:effectLst/>
                        </a:rPr>
                        <a:t>AIR RANK</a:t>
                      </a:r>
                      <a:endParaRPr lang="en-IN" sz="90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3" marR="50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300" b="1" kern="100" dirty="0">
                          <a:effectLst/>
                        </a:rPr>
                        <a:t>CATEGORY RANK</a:t>
                      </a:r>
                      <a:endParaRPr lang="en-IN" sz="90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3" marR="50763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42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900" kern="100">
                          <a:effectLst/>
                        </a:rPr>
                        <a:t>1</a:t>
                      </a:r>
                      <a:endParaRPr lang="en-IN" sz="900" kern="10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3" marR="507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100" dirty="0">
                          <a:effectLst/>
                        </a:rPr>
                        <a:t>PRERONA PAUL</a:t>
                      </a:r>
                      <a:endParaRPr lang="en-IN" sz="105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3" marR="50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100" dirty="0">
                          <a:effectLst/>
                        </a:rPr>
                        <a:t>4528</a:t>
                      </a:r>
                      <a:endParaRPr lang="en-IN" sz="105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3" marR="50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100" dirty="0">
                          <a:effectLst/>
                        </a:rPr>
                        <a:t>2266</a:t>
                      </a:r>
                      <a:endParaRPr lang="en-IN" sz="105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3" marR="50763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90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900" kern="100">
                          <a:effectLst/>
                        </a:rPr>
                        <a:t>2</a:t>
                      </a:r>
                      <a:endParaRPr lang="en-IN" sz="900" kern="10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3" marR="507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100" dirty="0">
                          <a:effectLst/>
                        </a:rPr>
                        <a:t>BHARGAV MAITI</a:t>
                      </a:r>
                      <a:endParaRPr lang="en-IN" sz="105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3" marR="50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100" dirty="0">
                          <a:effectLst/>
                        </a:rPr>
                        <a:t>10755</a:t>
                      </a:r>
                      <a:endParaRPr lang="en-IN" sz="105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3" marR="50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100" dirty="0">
                          <a:effectLst/>
                        </a:rPr>
                        <a:t>4795</a:t>
                      </a:r>
                      <a:endParaRPr lang="en-IN" sz="105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3" marR="50763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90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900" kern="100">
                          <a:effectLst/>
                        </a:rPr>
                        <a:t>3</a:t>
                      </a:r>
                      <a:endParaRPr lang="en-IN" sz="900" kern="10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3" marR="507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100">
                          <a:effectLst/>
                        </a:rPr>
                        <a:t>DEBJIT DUTTA</a:t>
                      </a:r>
                      <a:endParaRPr lang="en-IN" sz="1050" b="1" kern="10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3" marR="50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100">
                          <a:effectLst/>
                        </a:rPr>
                        <a:t>14426</a:t>
                      </a:r>
                      <a:endParaRPr lang="en-IN" sz="1050" b="1" kern="10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3" marR="50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100" dirty="0">
                          <a:effectLst/>
                        </a:rPr>
                        <a:t>6186</a:t>
                      </a:r>
                      <a:endParaRPr lang="en-IN" sz="105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3" marR="50763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43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900" kern="100">
                          <a:effectLst/>
                        </a:rPr>
                        <a:t>4</a:t>
                      </a:r>
                      <a:endParaRPr lang="en-IN" sz="900" kern="10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3" marR="507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100">
                          <a:effectLst/>
                        </a:rPr>
                        <a:t>OISHANI DAS</a:t>
                      </a:r>
                      <a:endParaRPr lang="en-IN" sz="1050" b="1" kern="10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3" marR="50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100">
                          <a:effectLst/>
                        </a:rPr>
                        <a:t>21300</a:t>
                      </a:r>
                      <a:endParaRPr lang="en-IN" sz="1050" b="1" kern="10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3" marR="50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100" dirty="0">
                          <a:effectLst/>
                        </a:rPr>
                        <a:t>8675</a:t>
                      </a:r>
                      <a:endParaRPr lang="en-IN" sz="105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3" marR="50763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92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900" kern="100">
                          <a:effectLst/>
                        </a:rPr>
                        <a:t>5</a:t>
                      </a:r>
                      <a:endParaRPr lang="en-IN" sz="900" kern="10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3" marR="507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100">
                          <a:effectLst/>
                        </a:rPr>
                        <a:t>HIYA BHATTACHARYA</a:t>
                      </a:r>
                      <a:endParaRPr lang="en-IN" sz="1050" b="1" kern="10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3" marR="50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100" dirty="0">
                          <a:effectLst/>
                        </a:rPr>
                        <a:t>24744</a:t>
                      </a:r>
                      <a:endParaRPr lang="en-IN" sz="105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3" marR="50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100" dirty="0">
                          <a:effectLst/>
                        </a:rPr>
                        <a:t>9890</a:t>
                      </a:r>
                      <a:endParaRPr lang="en-IN" sz="105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3" marR="50763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50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900" kern="100">
                          <a:effectLst/>
                        </a:rPr>
                        <a:t>6</a:t>
                      </a:r>
                      <a:endParaRPr lang="en-IN" sz="900" kern="10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3" marR="507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100">
                          <a:effectLst/>
                        </a:rPr>
                        <a:t>BRATATI SARKER</a:t>
                      </a:r>
                      <a:endParaRPr lang="en-IN" sz="1050" b="1" kern="10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3" marR="50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100">
                          <a:effectLst/>
                        </a:rPr>
                        <a:t>25994</a:t>
                      </a:r>
                      <a:endParaRPr lang="en-IN" sz="1050" b="1" kern="10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3" marR="50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100" dirty="0">
                          <a:effectLst/>
                        </a:rPr>
                        <a:t>580</a:t>
                      </a:r>
                      <a:endParaRPr lang="en-IN" sz="105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3" marR="50763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848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900" kern="100">
                          <a:effectLst/>
                        </a:rPr>
                        <a:t>7</a:t>
                      </a:r>
                      <a:endParaRPr lang="en-IN" sz="900" kern="10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3" marR="507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100">
                          <a:effectLst/>
                        </a:rPr>
                        <a:t>AMLAN CHAKRABORTY</a:t>
                      </a:r>
                      <a:endParaRPr lang="en-IN" sz="1050" b="1" kern="10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3" marR="50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100" dirty="0">
                          <a:effectLst/>
                        </a:rPr>
                        <a:t>34503</a:t>
                      </a:r>
                      <a:endParaRPr lang="en-IN" sz="105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3" marR="50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100" dirty="0">
                          <a:effectLst/>
                        </a:rPr>
                        <a:t>13297</a:t>
                      </a:r>
                      <a:endParaRPr lang="en-IN" sz="105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3" marR="50763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223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900" kern="100">
                          <a:effectLst/>
                        </a:rPr>
                        <a:t>8</a:t>
                      </a:r>
                      <a:endParaRPr lang="en-IN" sz="900" kern="10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3" marR="507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100">
                          <a:effectLst/>
                        </a:rPr>
                        <a:t>SOBUJ SANKAR KOLEY</a:t>
                      </a:r>
                      <a:endParaRPr lang="en-IN" sz="1050" b="1" kern="10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3" marR="50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100">
                          <a:effectLst/>
                        </a:rPr>
                        <a:t>46166</a:t>
                      </a:r>
                      <a:endParaRPr lang="en-IN" sz="1050" b="1" kern="10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3" marR="50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100" dirty="0">
                          <a:effectLst/>
                        </a:rPr>
                        <a:t>17247</a:t>
                      </a:r>
                      <a:endParaRPr lang="en-IN" sz="105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3" marR="50763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223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900" kern="100">
                          <a:effectLst/>
                        </a:rPr>
                        <a:t>9</a:t>
                      </a:r>
                      <a:endParaRPr lang="en-IN" sz="900" kern="10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3" marR="507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100">
                          <a:effectLst/>
                        </a:rPr>
                        <a:t>HEMA VERMA</a:t>
                      </a:r>
                      <a:endParaRPr lang="en-IN" sz="1050" b="1" kern="10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3" marR="50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100">
                          <a:effectLst/>
                        </a:rPr>
                        <a:t>64513</a:t>
                      </a:r>
                      <a:endParaRPr lang="en-IN" sz="1050" b="1" kern="10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3" marR="50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100" dirty="0">
                          <a:effectLst/>
                        </a:rPr>
                        <a:t>23272</a:t>
                      </a:r>
                      <a:endParaRPr lang="en-IN" sz="105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3" marR="50763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638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900" kern="100">
                          <a:effectLst/>
                        </a:rPr>
                        <a:t>10</a:t>
                      </a:r>
                      <a:endParaRPr lang="en-IN" sz="900" kern="10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3" marR="507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100" dirty="0">
                          <a:effectLst/>
                        </a:rPr>
                        <a:t>ASMITA CHATTERJEE</a:t>
                      </a:r>
                      <a:endParaRPr lang="en-IN" sz="105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3" marR="50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100">
                          <a:effectLst/>
                        </a:rPr>
                        <a:t>119072</a:t>
                      </a:r>
                      <a:endParaRPr lang="en-IN" sz="1050" b="1" kern="10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3" marR="507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050" b="1" kern="100" dirty="0">
                          <a:effectLst/>
                        </a:rPr>
                        <a:t>40707</a:t>
                      </a:r>
                      <a:endParaRPr lang="en-IN" sz="105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63" marR="50763" marT="0" marB="0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767260"/>
              </p:ext>
            </p:extLst>
          </p:nvPr>
        </p:nvGraphicFramePr>
        <p:xfrm>
          <a:off x="7897906" y="1041075"/>
          <a:ext cx="3969349" cy="4863308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16009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2702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4133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360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kern="100" dirty="0">
                          <a:effectLst/>
                        </a:rPr>
                        <a:t>NAME OF EXAMINATION</a:t>
                      </a:r>
                      <a:endParaRPr lang="en-IN" sz="1100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99" marR="637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kern="100" dirty="0">
                          <a:effectLst/>
                        </a:rPr>
                        <a:t>NAME OF QUALIFIED STUDENTS</a:t>
                      </a:r>
                      <a:endParaRPr lang="en-IN" sz="1100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99" marR="637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kern="100" dirty="0">
                          <a:effectLst/>
                        </a:rPr>
                        <a:t>RANK</a:t>
                      </a:r>
                      <a:endParaRPr lang="en-IN" sz="1100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99" marR="63799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73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kern="100" dirty="0">
                          <a:effectLst/>
                        </a:rPr>
                        <a:t>KITEE</a:t>
                      </a:r>
                      <a:endParaRPr lang="en-IN" sz="1100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99" marR="637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100" dirty="0">
                          <a:effectLst/>
                        </a:rPr>
                        <a:t>SOUMYADEEP  MAHAPATRA</a:t>
                      </a:r>
                      <a:endParaRPr lang="en-IN" sz="110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99" marR="637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100">
                          <a:effectLst/>
                        </a:rPr>
                        <a:t>487</a:t>
                      </a:r>
                      <a:endParaRPr lang="en-IN" sz="1100" b="1" kern="10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99" marR="63799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231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kern="100">
                          <a:effectLst/>
                        </a:rPr>
                        <a:t>ISI KOLKATA ( BSTAT) </a:t>
                      </a:r>
                      <a:endParaRPr lang="en-IN" sz="1100" kern="10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99" marR="637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100" dirty="0">
                          <a:effectLst/>
                        </a:rPr>
                        <a:t>JISHNU RAY CHAUDHURI</a:t>
                      </a:r>
                      <a:endParaRPr lang="en-IN" sz="110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99" marR="637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100" dirty="0">
                          <a:effectLst/>
                        </a:rPr>
                        <a:t>47</a:t>
                      </a:r>
                      <a:endParaRPr lang="en-IN" sz="110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99" marR="63799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804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100" dirty="0">
                          <a:effectLst/>
                        </a:rPr>
                        <a:t>RHITAM SADHUKHAN</a:t>
                      </a:r>
                      <a:endParaRPr lang="en-IN" sz="110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99" marR="637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100" dirty="0">
                          <a:effectLst/>
                        </a:rPr>
                        <a:t>85</a:t>
                      </a:r>
                      <a:endParaRPr lang="en-IN" sz="110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99" marR="63799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73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kern="100">
                          <a:effectLst/>
                        </a:rPr>
                        <a:t>SRMJEEE</a:t>
                      </a:r>
                      <a:endParaRPr lang="en-IN" sz="1100" kern="10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99" marR="637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100" dirty="0">
                          <a:effectLst/>
                        </a:rPr>
                        <a:t>ARKADEEP SEN</a:t>
                      </a:r>
                      <a:endParaRPr lang="en-IN" sz="110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99" marR="637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100" dirty="0">
                          <a:effectLst/>
                        </a:rPr>
                        <a:t>14053</a:t>
                      </a:r>
                      <a:endParaRPr lang="en-IN" sz="110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99" marR="63799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60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kern="100">
                          <a:effectLst/>
                        </a:rPr>
                        <a:t>IEMJEE</a:t>
                      </a:r>
                      <a:endParaRPr lang="en-IN" sz="1100" kern="10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99" marR="637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100" dirty="0">
                          <a:effectLst/>
                        </a:rPr>
                        <a:t>ARKADEEP SEN</a:t>
                      </a:r>
                      <a:endParaRPr lang="en-IN" sz="110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99" marR="637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100" dirty="0">
                          <a:effectLst/>
                        </a:rPr>
                        <a:t>171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100" dirty="0">
                          <a:effectLst/>
                        </a:rPr>
                        <a:t> </a:t>
                      </a:r>
                      <a:endParaRPr lang="en-IN" sz="110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99" marR="63799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2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kern="100">
                          <a:effectLst/>
                        </a:rPr>
                        <a:t>VITEEE</a:t>
                      </a:r>
                      <a:endParaRPr lang="en-IN" sz="1100" kern="10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99" marR="637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100" dirty="0">
                          <a:effectLst/>
                        </a:rPr>
                        <a:t>UTKARSH VARDHAN GARODIA</a:t>
                      </a:r>
                      <a:endParaRPr lang="en-IN" sz="110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99" marR="637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100" dirty="0">
                          <a:effectLst/>
                        </a:rPr>
                        <a:t>4280</a:t>
                      </a:r>
                      <a:endParaRPr lang="en-IN" sz="110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99" marR="63799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2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kern="100" dirty="0">
                          <a:effectLst/>
                        </a:rPr>
                        <a:t>COMEDK</a:t>
                      </a:r>
                      <a:endParaRPr lang="en-IN" sz="1100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99" marR="637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100" dirty="0">
                          <a:effectLst/>
                        </a:rPr>
                        <a:t>UTKARSH VARDHAN GARODIA</a:t>
                      </a:r>
                      <a:endParaRPr lang="en-IN" sz="110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99" marR="637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100" dirty="0">
                          <a:effectLst/>
                        </a:rPr>
                        <a:t>6095</a:t>
                      </a:r>
                      <a:endParaRPr lang="en-IN" sz="110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99" marR="63799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231">
                <a:tc row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kern="100" dirty="0">
                          <a:effectLst/>
                        </a:rPr>
                        <a:t>IISER</a:t>
                      </a:r>
                      <a:endParaRPr lang="en-IN" sz="1100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99" marR="637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100" dirty="0">
                          <a:effectLst/>
                        </a:rPr>
                        <a:t>ARITRA CHAKRAVARTY</a:t>
                      </a:r>
                      <a:endParaRPr lang="en-IN" sz="110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99" marR="637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100" dirty="0">
                          <a:effectLst/>
                        </a:rPr>
                        <a:t>659</a:t>
                      </a:r>
                      <a:endParaRPr lang="en-IN" sz="110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99" marR="63799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23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100" dirty="0">
                          <a:effectLst/>
                        </a:rPr>
                        <a:t>OISHANI DAS</a:t>
                      </a:r>
                      <a:endParaRPr lang="en-IN" sz="110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99" marR="637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100" dirty="0">
                          <a:effectLst/>
                        </a:rPr>
                        <a:t>668</a:t>
                      </a:r>
                      <a:endParaRPr lang="en-IN" sz="110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99" marR="63799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023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100" dirty="0">
                          <a:effectLst/>
                        </a:rPr>
                        <a:t>HIYA BHATTACHARYA</a:t>
                      </a:r>
                      <a:endParaRPr lang="en-IN" sz="110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99" marR="637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100" dirty="0">
                          <a:effectLst/>
                        </a:rPr>
                        <a:t>674</a:t>
                      </a:r>
                      <a:endParaRPr lang="en-IN" sz="110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99" marR="63799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7023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100" dirty="0">
                          <a:effectLst/>
                        </a:rPr>
                        <a:t>SAKHADEEP BERA</a:t>
                      </a:r>
                      <a:endParaRPr lang="en-IN" sz="110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99" marR="637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100" dirty="0">
                          <a:effectLst/>
                        </a:rPr>
                        <a:t>3065</a:t>
                      </a:r>
                      <a:endParaRPr lang="en-IN" sz="110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99" marR="63799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43608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100" dirty="0">
                          <a:effectLst/>
                        </a:rPr>
                        <a:t>ARKA KIRAN KHAN	</a:t>
                      </a:r>
                      <a:endParaRPr lang="en-IN" sz="110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99" marR="637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b="1" kern="100" dirty="0">
                          <a:effectLst/>
                        </a:rPr>
                        <a:t>3459</a:t>
                      </a:r>
                      <a:endParaRPr lang="en-IN" sz="1100" b="1" kern="100" dirty="0">
                        <a:effectLst/>
                        <a:latin typeface="Apto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99" marR="63799" marT="0" marB="0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250458"/>
              </p:ext>
            </p:extLst>
          </p:nvPr>
        </p:nvGraphicFramePr>
        <p:xfrm>
          <a:off x="7897907" y="127494"/>
          <a:ext cx="3971364" cy="8890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9713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2862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BHAVAN'S GANGABUX KANORIA</a:t>
                      </a:r>
                    </a:p>
                    <a:p>
                      <a:pPr algn="ctr"/>
                      <a:r>
                        <a:rPr lang="en-IN" sz="1400" dirty="0"/>
                        <a:t> VIDYAMANDIR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dirty="0"/>
                        <a:t>DIFFERENT</a:t>
                      </a:r>
                      <a:r>
                        <a:rPr lang="en-GB" sz="1400" b="1" baseline="0" dirty="0"/>
                        <a:t> </a:t>
                      </a:r>
                      <a:r>
                        <a:rPr lang="en-US" sz="1400" b="1" kern="1200" dirty="0"/>
                        <a:t>COMPETITIVE EXAMINATION RESULT</a:t>
                      </a:r>
                      <a:endParaRPr lang="en-IN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5010884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3"/>
          <p:cNvSpPr/>
          <p:nvPr/>
        </p:nvSpPr>
        <p:spPr>
          <a:xfrm>
            <a:off x="2282787" y="245208"/>
            <a:ext cx="6377628" cy="560804"/>
          </a:xfrm>
          <a:prstGeom prst="rect">
            <a:avLst/>
          </a:prstGeom>
          <a:noFill/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endParaRPr lang="en-IN" sz="2800" b="1" dirty="0">
              <a:ln>
                <a:solidFill>
                  <a:srgbClr val="E7E6E6">
                    <a:lumMod val="25000"/>
                  </a:srgbClr>
                </a:solidFill>
              </a:ln>
              <a:solidFill>
                <a:srgbClr val="CCFF99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Castellar" pitchFamily="18" charset="0"/>
              <a:cs typeface="Times New Roman" panose="02020603050405020304" pitchFamily="18" charset="0"/>
            </a:endParaRPr>
          </a:p>
          <a:p>
            <a:endParaRPr lang="en-IN" sz="2800" b="1" dirty="0">
              <a:ln>
                <a:solidFill>
                  <a:srgbClr val="E7E6E6">
                    <a:lumMod val="25000"/>
                  </a:srgbClr>
                </a:solidFill>
              </a:ln>
              <a:solidFill>
                <a:srgbClr val="CCFF99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Castellar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800" b="1" dirty="0" err="1">
                <a:ln>
                  <a:solidFill>
                    <a:srgbClr val="E7E6E6">
                      <a:lumMod val="25000"/>
                    </a:srgbClr>
                  </a:solidFill>
                </a:ln>
                <a:solidFill>
                  <a:srgbClr val="0026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Castellar" pitchFamily="18" charset="0"/>
                <a:cs typeface="Times New Roman" panose="02020603050405020304" pitchFamily="18" charset="0"/>
              </a:rPr>
              <a:t>ClaT</a:t>
            </a:r>
            <a:r>
              <a:rPr lang="en-IN" sz="2800" b="1" dirty="0">
                <a:ln>
                  <a:solidFill>
                    <a:srgbClr val="E7E6E6">
                      <a:lumMod val="25000"/>
                    </a:srgbClr>
                  </a:solidFill>
                </a:ln>
                <a:solidFill>
                  <a:srgbClr val="0026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Castellar" pitchFamily="18" charset="0"/>
                <a:cs typeface="Times New Roman" panose="02020603050405020304" pitchFamily="18" charset="0"/>
              </a:rPr>
              <a:t> Result</a:t>
            </a:r>
            <a:r>
              <a:rPr lang="en-US" sz="2800" b="1" dirty="0">
                <a:ln>
                  <a:solidFill>
                    <a:srgbClr val="E7E6E6">
                      <a:lumMod val="25000"/>
                    </a:srgbClr>
                  </a:solidFill>
                </a:ln>
                <a:solidFill>
                  <a:srgbClr val="0026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Castellar" pitchFamily="18" charset="0"/>
                <a:cs typeface="Times New Roman" panose="02020603050405020304" pitchFamily="18" charset="0"/>
              </a:rPr>
              <a:t>-2025</a:t>
            </a:r>
          </a:p>
          <a:p>
            <a:pPr algn="ctr"/>
            <a:endParaRPr lang="en-IN" sz="4800" dirty="0">
              <a:ln>
                <a:solidFill>
                  <a:srgbClr val="E7E6E6">
                    <a:lumMod val="25000"/>
                  </a:srgbClr>
                </a:solidFill>
              </a:ln>
              <a:solidFill>
                <a:srgbClr val="ED7D31">
                  <a:lumMod val="50000"/>
                </a:srgb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Castellar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7"/>
          <a:stretch/>
        </p:blipFill>
        <p:spPr>
          <a:xfrm>
            <a:off x="927448" y="884199"/>
            <a:ext cx="7455061" cy="504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56849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 l="1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3"/>
          <p:cNvSpPr/>
          <p:nvPr/>
        </p:nvSpPr>
        <p:spPr>
          <a:xfrm>
            <a:off x="3440924" y="157929"/>
            <a:ext cx="4340441" cy="560804"/>
          </a:xfrm>
          <a:prstGeom prst="rect">
            <a:avLst/>
          </a:prstGeom>
          <a:noFill/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endParaRPr lang="en-IN" sz="2800" b="1" dirty="0">
              <a:ln>
                <a:solidFill>
                  <a:srgbClr val="E7E6E6">
                    <a:lumMod val="25000"/>
                  </a:srgbClr>
                </a:solidFill>
              </a:ln>
              <a:solidFill>
                <a:srgbClr val="CCFF99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Castellar" pitchFamily="18" charset="0"/>
              <a:cs typeface="Times New Roman" panose="02020603050405020304" pitchFamily="18" charset="0"/>
            </a:endParaRPr>
          </a:p>
          <a:p>
            <a:endParaRPr lang="en-IN" sz="2800" b="1" dirty="0">
              <a:ln>
                <a:solidFill>
                  <a:srgbClr val="E7E6E6">
                    <a:lumMod val="25000"/>
                  </a:srgbClr>
                </a:solidFill>
              </a:ln>
              <a:solidFill>
                <a:srgbClr val="CCFF99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Castellar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800" b="1" dirty="0">
                <a:ln>
                  <a:solidFill>
                    <a:srgbClr val="E7E6E6">
                      <a:lumMod val="25000"/>
                    </a:srgb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Castellar" pitchFamily="18" charset="0"/>
                <a:cs typeface="Times New Roman" panose="02020603050405020304" pitchFamily="18" charset="0"/>
              </a:rPr>
              <a:t>WBJEE Result</a:t>
            </a:r>
            <a:r>
              <a:rPr lang="en-US" sz="2800" b="1" dirty="0">
                <a:ln w="10541" cmpd="sng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n>
                  <a:solidFill>
                    <a:srgbClr val="E7E6E6">
                      <a:lumMod val="25000"/>
                    </a:srgb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Castellar" pitchFamily="18" charset="0"/>
                <a:cs typeface="Times New Roman" panose="02020603050405020304" pitchFamily="18" charset="0"/>
              </a:rPr>
              <a:t>2025</a:t>
            </a:r>
          </a:p>
          <a:p>
            <a:pPr algn="ctr"/>
            <a:endParaRPr lang="en-IN" sz="4800" dirty="0">
              <a:ln>
                <a:solidFill>
                  <a:srgbClr val="E7E6E6">
                    <a:lumMod val="25000"/>
                  </a:srgbClr>
                </a:solidFill>
              </a:ln>
              <a:solidFill>
                <a:srgbClr val="ED7D31">
                  <a:lumMod val="50000"/>
                </a:srgb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Castellar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096" y="718733"/>
            <a:ext cx="5476066" cy="546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11930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 l="-5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3"/>
          <p:cNvSpPr/>
          <p:nvPr/>
        </p:nvSpPr>
        <p:spPr>
          <a:xfrm>
            <a:off x="2604852" y="996472"/>
            <a:ext cx="8110635" cy="560804"/>
          </a:xfrm>
          <a:prstGeom prst="rect">
            <a:avLst/>
          </a:prstGeom>
          <a:noFill/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endParaRPr lang="en-IN" sz="2800" b="1" dirty="0">
              <a:ln>
                <a:solidFill>
                  <a:srgbClr val="E7E6E6">
                    <a:lumMod val="25000"/>
                  </a:srgbClr>
                </a:solidFill>
              </a:ln>
              <a:solidFill>
                <a:srgbClr val="CCFF99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Castellar" pitchFamily="18" charset="0"/>
              <a:cs typeface="Times New Roman" panose="02020603050405020304" pitchFamily="18" charset="0"/>
            </a:endParaRPr>
          </a:p>
          <a:p>
            <a:endParaRPr lang="en-IN" sz="2800" b="1" dirty="0">
              <a:ln>
                <a:solidFill>
                  <a:srgbClr val="E7E6E6">
                    <a:lumMod val="25000"/>
                  </a:srgbClr>
                </a:solidFill>
              </a:ln>
              <a:solidFill>
                <a:srgbClr val="CCFF99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Castellar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800" b="1" dirty="0">
                <a:ln>
                  <a:solidFill>
                    <a:srgbClr val="E7E6E6">
                      <a:lumMod val="25000"/>
                    </a:srgbClr>
                  </a:solidFill>
                </a:ln>
                <a:solidFill>
                  <a:srgbClr val="0026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Castellar" pitchFamily="18" charset="0"/>
                <a:cs typeface="Times New Roman" panose="02020603050405020304" pitchFamily="18" charset="0"/>
              </a:rPr>
              <a:t>VIDYARTHI VIGYAN </a:t>
            </a:r>
            <a:r>
              <a:rPr lang="en-IN" sz="2800" b="1" dirty="0" smtClean="0">
                <a:ln>
                  <a:solidFill>
                    <a:srgbClr val="E7E6E6">
                      <a:lumMod val="25000"/>
                    </a:srgbClr>
                  </a:solidFill>
                </a:ln>
                <a:solidFill>
                  <a:srgbClr val="0026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Castellar" pitchFamily="18" charset="0"/>
                <a:cs typeface="Times New Roman" panose="02020603050405020304" pitchFamily="18" charset="0"/>
              </a:rPr>
              <a:t>MANTHAN</a:t>
            </a:r>
            <a:r>
              <a:rPr lang="en-US" sz="2800" b="1" dirty="0">
                <a:ln w="10541" cmpd="sng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n>
                  <a:solidFill>
                    <a:srgbClr val="E7E6E6">
                      <a:lumMod val="25000"/>
                    </a:srgbClr>
                  </a:solidFill>
                </a:ln>
                <a:solidFill>
                  <a:srgbClr val="0026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Castellar" pitchFamily="18" charset="0"/>
                <a:cs typeface="Times New Roman" panose="02020603050405020304" pitchFamily="18" charset="0"/>
              </a:rPr>
              <a:t>2025-26</a:t>
            </a:r>
          </a:p>
          <a:p>
            <a:pPr algn="ctr"/>
            <a:endParaRPr lang="en-IN" sz="4800" dirty="0">
              <a:ln>
                <a:solidFill>
                  <a:srgbClr val="E7E6E6">
                    <a:lumMod val="25000"/>
                  </a:srgbClr>
                </a:solidFill>
              </a:ln>
              <a:solidFill>
                <a:srgbClr val="ED7D31">
                  <a:lumMod val="50000"/>
                </a:srgb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Castellar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410536" y="2208041"/>
            <a:ext cx="80648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LIST OF STUDENTS SELECTED FOR PARTICIPATION </a:t>
            </a:r>
            <a:r>
              <a:rPr lang="en-US" sz="2000" b="1" dirty="0" smtClean="0"/>
              <a:t>AT THE </a:t>
            </a:r>
            <a:r>
              <a:rPr lang="en-US" sz="2000" b="1" dirty="0"/>
              <a:t>STATE </a:t>
            </a:r>
            <a:r>
              <a:rPr lang="en-US" sz="2000" b="1" dirty="0" smtClean="0"/>
              <a:t>LEVEL</a:t>
            </a:r>
            <a:r>
              <a:rPr lang="en-US" sz="1600" dirty="0"/>
              <a:t>  </a:t>
            </a:r>
            <a:r>
              <a:rPr lang="en-US" dirty="0"/>
              <a:t>          </a:t>
            </a:r>
            <a:endParaRPr lang="en-US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502779"/>
              </p:ext>
            </p:extLst>
          </p:nvPr>
        </p:nvGraphicFramePr>
        <p:xfrm>
          <a:off x="2950844" y="2818677"/>
          <a:ext cx="6411782" cy="22819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51725"/>
                <a:gridCol w="4360057"/>
              </a:tblGrid>
              <a:tr h="380318"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CLASS</a:t>
                      </a:r>
                      <a:endParaRPr lang="en-IN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NAME OF STUDENTS’</a:t>
                      </a:r>
                      <a:endParaRPr lang="en-IN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0318">
                <a:tc rowSpan="3"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6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/>
                        <a:t>RUSHANK MITRA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0318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/>
                        <a:t>SOUMYADEEP PAL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0318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/>
                        <a:t>PUNNATOYA </a:t>
                      </a:r>
                      <a:r>
                        <a:rPr lang="en-GB" b="1" dirty="0" smtClean="0"/>
                        <a:t>BASU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0318"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7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/>
                        <a:t>SAMANWAY CHAKRABARTI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0318"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11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/>
                        <a:t>SAMIKSHYA BEHERA</a:t>
                      </a:r>
                      <a:endParaRPr lang="en-IN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7679133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 l="-10000" t="-18000" r="-2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0635" y="647352"/>
            <a:ext cx="8444511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IN" sz="3200" b="1" kern="1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OLYMPIAD RESULTS:</a:t>
            </a:r>
            <a:endParaRPr lang="en-IN" sz="2800" b="1" kern="1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IN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the </a:t>
            </a:r>
            <a:r>
              <a:rPr lang="en-IN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National Science Olympiad 2024–2025</a:t>
            </a:r>
            <a:r>
              <a:rPr lang="en-IN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N" b="1" kern="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39 students </a:t>
            </a:r>
            <a:r>
              <a:rPr lang="en-IN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achieved a </a:t>
            </a:r>
            <a:r>
              <a:rPr lang="en-IN" b="1" kern="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Zonal Rank </a:t>
            </a:r>
            <a:r>
              <a:rPr lang="en-IN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within the top </a:t>
            </a:r>
            <a:r>
              <a:rPr lang="en-IN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</a:t>
            </a:r>
            <a:r>
              <a:rPr lang="en-IN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Level 1, and in Level 2, they ranked within the top </a:t>
            </a:r>
            <a:r>
              <a:rPr lang="en-IN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210</a:t>
            </a:r>
            <a:r>
              <a:rPr lang="en-IN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IN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IN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the </a:t>
            </a:r>
            <a:r>
              <a:rPr lang="en-IN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International Mathematics Olympiad 2024–2025</a:t>
            </a:r>
            <a:r>
              <a:rPr lang="en-IN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N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</a:t>
            </a:r>
            <a:r>
              <a:rPr lang="en-IN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students secured positions within the top </a:t>
            </a:r>
            <a:r>
              <a:rPr lang="en-IN" b="1" kern="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220</a:t>
            </a:r>
            <a:r>
              <a:rPr lang="en-IN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Zonal Ranks in Level 1. In Level 2, </a:t>
            </a:r>
            <a:r>
              <a:rPr lang="en-IN" b="1" kern="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35 </a:t>
            </a:r>
            <a:r>
              <a:rPr lang="en-IN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students achieved ranks within the top </a:t>
            </a:r>
            <a:r>
              <a:rPr lang="en-IN" b="1" kern="1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290</a:t>
            </a:r>
            <a:r>
              <a:rPr lang="en-IN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at the Zonal level.</a:t>
            </a:r>
            <a:endParaRPr lang="en-IN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IN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the </a:t>
            </a:r>
            <a:r>
              <a:rPr lang="en-IN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National Cyber Olympiad 2024–2025</a:t>
            </a:r>
            <a:r>
              <a:rPr lang="en-IN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N" b="1" kern="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en-IN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students secured positions within the top </a:t>
            </a:r>
            <a:r>
              <a:rPr lang="en-IN" b="1" kern="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380</a:t>
            </a:r>
            <a:r>
              <a:rPr lang="en-IN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at the International Level.</a:t>
            </a:r>
            <a:endParaRPr lang="en-IN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IN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the </a:t>
            </a:r>
            <a:r>
              <a:rPr lang="en-IN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International Olympiad of English Language 2024–2025</a:t>
            </a:r>
            <a:r>
              <a:rPr lang="en-IN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N" b="1" kern="1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en-IN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students secured ranks within the top </a:t>
            </a:r>
            <a:r>
              <a:rPr lang="en-IN" b="1" kern="1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355</a:t>
            </a:r>
            <a:r>
              <a:rPr lang="en-IN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at the zonal level.</a:t>
            </a:r>
            <a:endParaRPr lang="en-IN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177039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 l="-10000" t="-18000" r="-2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1824" y="737968"/>
            <a:ext cx="923534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IN" sz="3200" b="1" kern="1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OLYMPIAD RESULTS:</a:t>
            </a:r>
            <a:endParaRPr lang="en-IN" sz="2800" b="1" kern="100" dirty="0" smtClean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IN" sz="20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IN" sz="2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IN" sz="20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International Social Studies Olympiad 2024–2025</a:t>
            </a:r>
            <a:r>
              <a:rPr lang="en-IN" sz="2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N" sz="2000" b="1" kern="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en-IN" sz="2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students secured ranks within the top </a:t>
            </a:r>
            <a:r>
              <a:rPr lang="en-IN" sz="20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418</a:t>
            </a:r>
            <a:r>
              <a:rPr lang="en-IN" sz="2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at the zonal level.</a:t>
            </a:r>
            <a:endParaRPr lang="en-IN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IN" sz="2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the </a:t>
            </a:r>
            <a:r>
              <a:rPr lang="en-IN" sz="20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Smart Kids General Knowledge Olympiad 2024–2025</a:t>
            </a:r>
            <a:r>
              <a:rPr lang="en-IN" sz="2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N" sz="20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 </a:t>
            </a:r>
            <a:r>
              <a:rPr lang="en-IN" sz="2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students secured ranks within the top </a:t>
            </a:r>
            <a:r>
              <a:rPr lang="en-IN" sz="2000" b="1" kern="1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557</a:t>
            </a:r>
            <a:r>
              <a:rPr lang="en-IN" sz="2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at the zonal level.</a:t>
            </a:r>
            <a:endParaRPr lang="en-IN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0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 the TERI Green Olympiad, </a:t>
            </a:r>
            <a:r>
              <a:rPr lang="en-US" sz="2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among </a:t>
            </a:r>
            <a:r>
              <a:rPr lang="en-US" sz="2000" b="1" kern="1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124</a:t>
            </a:r>
            <a:r>
              <a:rPr lang="en-US" sz="20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participants, </a:t>
            </a:r>
            <a:r>
              <a:rPr lang="en-US" sz="2000" b="1" kern="1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20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students have received Certificate of Distinction, and </a:t>
            </a:r>
            <a:r>
              <a:rPr lang="en-US" sz="2000" b="1" kern="1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82</a:t>
            </a:r>
            <a:r>
              <a:rPr lang="en-US" sz="20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students have received Certificate of Merit.</a:t>
            </a:r>
            <a:endParaRPr lang="en-IN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732200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545977" y="125506"/>
            <a:ext cx="717089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ACADEMIC ACHIEVEMENTS</a:t>
            </a:r>
          </a:p>
        </p:txBody>
      </p:sp>
    </p:spTree>
    <p:extLst>
      <p:ext uri="{BB962C8B-B14F-4D97-AF65-F5344CB8AC3E}">
        <p14:creationId xmlns:p14="http://schemas.microsoft.com/office/powerpoint/2010/main" val="2431470183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7695" y="2689412"/>
            <a:ext cx="717089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N" sz="5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CO-SCHOLASTIC</a:t>
            </a:r>
            <a:r>
              <a:rPr lang="en-IN" sz="5400" b="1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ACHIEVEMENTS</a:t>
            </a:r>
          </a:p>
        </p:txBody>
      </p:sp>
    </p:spTree>
    <p:extLst>
      <p:ext uri="{BB962C8B-B14F-4D97-AF65-F5344CB8AC3E}">
        <p14:creationId xmlns:p14="http://schemas.microsoft.com/office/powerpoint/2010/main" val="18183471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8395" y="2822275"/>
            <a:ext cx="11918647" cy="9376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N" sz="54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RECOGNITIONS BEYOND SCHOOL</a:t>
            </a:r>
            <a:endParaRPr lang="en-IN" sz="4800" kern="1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27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57601" y="228600"/>
            <a:ext cx="1847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1567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3734" y="120878"/>
            <a:ext cx="4437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SHABD 2025, ORGANISED BY MAHADEVI BIRLA WORLD ACADEMY </a:t>
            </a:r>
          </a:p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23</a:t>
            </a:r>
            <a:r>
              <a:rPr lang="en-US" b="1" baseline="30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25</a:t>
            </a:r>
            <a:r>
              <a:rPr lang="en-US" b="1" baseline="30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June 2025</a:t>
            </a:r>
            <a:endParaRPr lang="en-IN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94" y="1075353"/>
            <a:ext cx="2950679" cy="2213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2" t="55975" r="45912" b="8805"/>
          <a:stretch/>
        </p:blipFill>
        <p:spPr>
          <a:xfrm>
            <a:off x="809035" y="4034234"/>
            <a:ext cx="3431724" cy="21544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Rectangle 19"/>
          <p:cNvSpPr/>
          <p:nvPr/>
        </p:nvSpPr>
        <p:spPr>
          <a:xfrm>
            <a:off x="62753" y="6265551"/>
            <a:ext cx="5732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ADITREE RAY SECURED THE </a:t>
            </a:r>
            <a:r>
              <a:rPr lang="en-I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FIRST POSITION </a:t>
            </a:r>
            <a:r>
              <a:rPr lang="en-IN" sz="1400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 EXTEMPORE AND DEBATE PARTICIPANTS SECURED THE </a:t>
            </a:r>
            <a:r>
              <a:rPr lang="en-I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THIRD POSITION</a:t>
            </a:r>
            <a:r>
              <a:rPr lang="en-IN" sz="1400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IN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566353" y="152023"/>
            <a:ext cx="40326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KATHA KALLOL 2025, ORGANISED BY DPS HOWRAH</a:t>
            </a:r>
          </a:p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24</a:t>
            </a:r>
            <a:r>
              <a:rPr lang="en-US" b="1" baseline="30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June 2025</a:t>
            </a:r>
            <a:endParaRPr lang="en-IN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353" y="1211020"/>
            <a:ext cx="4374379" cy="32807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Rectangle 14"/>
          <p:cNvSpPr/>
          <p:nvPr/>
        </p:nvSpPr>
        <p:spPr>
          <a:xfrm>
            <a:off x="5377487" y="4655403"/>
            <a:ext cx="675211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AHANA HAZRA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SECURED THE SECOND POSITION IN ‘</a:t>
            </a:r>
            <a:r>
              <a:rPr lang="as-IN" sz="1400" b="1" dirty="0">
                <a:latin typeface="Times New Roman" panose="02020603050405020304" pitchFamily="18" charset="0"/>
              </a:rPr>
              <a:t>বুলি ফোটাও’</a:t>
            </a:r>
            <a:endParaRPr lang="en-GB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as-IN" sz="1400" b="1" dirty="0">
                <a:latin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RUDRADEB DATTA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CAME THIRD IN ‘</a:t>
            </a:r>
            <a:r>
              <a:rPr lang="as-IN" sz="1400" b="1" dirty="0">
                <a:latin typeface="Times New Roman" panose="02020603050405020304" pitchFamily="18" charset="0"/>
              </a:rPr>
              <a:t>টুকটাক শব্দ থাক’</a:t>
            </a:r>
            <a:endParaRPr lang="en-GB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as-IN" sz="1400" b="1" dirty="0">
                <a:latin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SANKARSHAN KUNDU 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WON SECOND PRIZE IN ‘</a:t>
            </a:r>
            <a:r>
              <a:rPr lang="as-IN" sz="1400" b="1" dirty="0">
                <a:latin typeface="Times New Roman" panose="02020603050405020304" pitchFamily="18" charset="0"/>
              </a:rPr>
              <a:t>গান নয়; এ-তো স্লোগান’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PATHIKRIT MAITRA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EARNED THE 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POSITION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‘</a:t>
            </a:r>
            <a:r>
              <a:rPr lang="as-IN" sz="1400" b="1" dirty="0">
                <a:latin typeface="Times New Roman" panose="02020603050405020304" pitchFamily="18" charset="0"/>
              </a:rPr>
              <a:t>তাৎক্ষণিক</a:t>
            </a: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s-IN" sz="1400" b="1" dirty="0">
                <a:latin typeface="Times New Roman" panose="02020603050405020304" pitchFamily="18" charset="0"/>
              </a:rPr>
              <a:t>বক্তৃতা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’.</a:t>
            </a:r>
            <a:endParaRPr lang="en-I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3290423"/>
            <a:ext cx="5049794" cy="783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IN" sz="1400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OUR ACHIEVERS: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IN" sz="1400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OISHANI CHATTOPADHYAY</a:t>
            </a:r>
            <a:r>
              <a:rPr lang="en-IN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IN" sz="1400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PATHIKRIT MAITRA, ADITREE RAY</a:t>
            </a:r>
            <a:r>
              <a:rPr lang="en-IN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IN" sz="1400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RYAN BHATTACHARJEE </a:t>
            </a:r>
            <a:endParaRPr lang="en-IN" sz="1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04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4197" y="79352"/>
            <a:ext cx="71511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X-UBERANCE 2025,ORGANISED BY </a:t>
            </a:r>
          </a:p>
          <a:p>
            <a:pPr algn="ctr"/>
            <a:r>
              <a:rPr lang="en-I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ST. XAVIER’S COLLEGIATE SCHOOL</a:t>
            </a:r>
          </a:p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en-US" b="1" baseline="30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-13</a:t>
            </a:r>
            <a:r>
              <a:rPr lang="en-US" b="1" baseline="30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July 2025</a:t>
            </a:r>
            <a:endParaRPr lang="en-IN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51035" y="1054275"/>
            <a:ext cx="3379694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IN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X ACT -  </a:t>
            </a:r>
            <a:r>
              <a:rPr lang="en-IN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FIRST</a:t>
            </a:r>
            <a:endParaRPr lang="en-IN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IN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X SHRUTI - </a:t>
            </a:r>
            <a:r>
              <a:rPr lang="en-IN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SECOND</a:t>
            </a:r>
            <a:endParaRPr lang="en-IN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IN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X SCRIPT (HINDI) - </a:t>
            </a:r>
            <a:r>
              <a:rPr lang="en-IN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SECOND</a:t>
            </a:r>
            <a:endParaRPr lang="en-IN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IN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X GOLPO - </a:t>
            </a:r>
            <a:r>
              <a:rPr lang="en-IN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SECOND </a:t>
            </a:r>
            <a:endParaRPr lang="en-IN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IN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X KALA - </a:t>
            </a:r>
            <a:r>
              <a:rPr lang="en-IN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THIRD </a:t>
            </a:r>
            <a:endParaRPr lang="en-IN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IN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X TORKOBITORKO -</a:t>
            </a:r>
            <a:r>
              <a:rPr lang="en-IN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THIRD </a:t>
            </a:r>
            <a:endParaRPr lang="en-IN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IN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X PIXEL - </a:t>
            </a:r>
            <a:r>
              <a:rPr lang="en-IN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THIRD</a:t>
            </a:r>
            <a:endParaRPr lang="en-IN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IN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X - TEMPORE - </a:t>
            </a:r>
            <a:r>
              <a:rPr lang="en-IN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THIRD </a:t>
            </a:r>
            <a:endParaRPr lang="en-IN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endParaRPr lang="en-IN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IN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BHAVAN’S SECURED OVERALL </a:t>
            </a:r>
            <a:r>
              <a:rPr lang="en-IN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THIRD POSITION</a:t>
            </a:r>
            <a:r>
              <a:rPr lang="en-IN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IN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4" r="9564"/>
          <a:stretch/>
        </p:blipFill>
        <p:spPr>
          <a:xfrm>
            <a:off x="454401" y="1156482"/>
            <a:ext cx="3602690" cy="4499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666" y="3651109"/>
            <a:ext cx="3964641" cy="26430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6" t="18872" r="6294" b="12256"/>
          <a:stretch/>
        </p:blipFill>
        <p:spPr>
          <a:xfrm>
            <a:off x="7709647" y="574716"/>
            <a:ext cx="4150660" cy="25190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517674" y="6213033"/>
            <a:ext cx="6646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OUR YOUNG AND TALENTED ACHIEVERS </a:t>
            </a:r>
            <a:endParaRPr lang="en-IN" sz="2800" b="1" dirty="0"/>
          </a:p>
        </p:txBody>
      </p:sp>
    </p:spTree>
    <p:extLst>
      <p:ext uri="{BB962C8B-B14F-4D97-AF65-F5344CB8AC3E}">
        <p14:creationId xmlns:p14="http://schemas.microsoft.com/office/powerpoint/2010/main" val="170863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81" y="1704674"/>
            <a:ext cx="3729988" cy="30121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146841" y="4822954"/>
            <a:ext cx="41954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OUR SCHOOL TEAM WON THE </a:t>
            </a:r>
            <a:r>
              <a:rPr lang="en-IN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THIRD </a:t>
            </a:r>
            <a:r>
              <a:rPr lang="en-I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POSITION </a:t>
            </a:r>
            <a:r>
              <a:rPr lang="en-IN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RECEIVED THE PRIZE FROM THE CHIEF GUEST SRI SOURAV GANGULY</a:t>
            </a:r>
            <a:r>
              <a:rPr lang="en-IN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IN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9581" y="130945"/>
            <a:ext cx="46698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EXCELSIORS QUIZ 2025,ORGANISED BY </a:t>
            </a:r>
          </a:p>
          <a:p>
            <a:pPr algn="ctr"/>
            <a:r>
              <a:rPr lang="en-GB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EXCELSIORS CLUB</a:t>
            </a:r>
            <a:endParaRPr lang="en-IN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en-US" b="1" baseline="30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July 2025</a:t>
            </a:r>
            <a:endParaRPr lang="en-IN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06937" y="130945"/>
            <a:ext cx="54078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SIT &amp; DRAW COMPETITION, ORGANISED BY </a:t>
            </a:r>
          </a:p>
          <a:p>
            <a:pPr algn="ctr"/>
            <a:r>
              <a:rPr lang="en-I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RAJABAZAR SCIENCE COLLEGE</a:t>
            </a:r>
          </a:p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b="1" baseline="30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July 2025</a:t>
            </a:r>
            <a:endParaRPr lang="en-IN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568" y="3596275"/>
            <a:ext cx="2630569" cy="19729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27" y="1238886"/>
            <a:ext cx="3734320" cy="21727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4213413" y="1387119"/>
            <a:ext cx="400184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IN" sz="1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SIT AND DRAW COMPETITION, ANISHA GHOSH </a:t>
            </a:r>
            <a:r>
              <a:rPr lang="en-IN" sz="1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SECURED THE </a:t>
            </a:r>
            <a:r>
              <a:rPr lang="en-IN" sz="1400" b="1" kern="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WINNER’S</a:t>
            </a:r>
            <a:r>
              <a:rPr lang="en-IN" sz="1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TITLE,</a:t>
            </a:r>
          </a:p>
          <a:p>
            <a:pPr marL="342900" indent="-342900">
              <a:buFont typeface="+mj-lt"/>
              <a:buAutoNum type="arabicPeriod"/>
            </a:pPr>
            <a:r>
              <a:rPr lang="en-IN" sz="1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N" sz="1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AKRITI PRASAD HELA</a:t>
            </a:r>
            <a:r>
              <a:rPr lang="en-IN" sz="1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IN" sz="14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FIRST RUNNER-UP</a:t>
            </a:r>
            <a:r>
              <a:rPr lang="en-IN" sz="14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IN" sz="1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IN" sz="1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N" sz="1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ASMI HAZRA</a:t>
            </a:r>
            <a:r>
              <a:rPr lang="en-IN" sz="1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 </a:t>
            </a:r>
            <a:r>
              <a:rPr lang="en-IN" sz="1400" b="1" kern="1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SECOND RUNNER-UP</a:t>
            </a:r>
            <a:r>
              <a:rPr lang="en-IN" sz="1400" kern="1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IN" sz="1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N" sz="1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SHRUTI ROY MITRA WAS DECLARED </a:t>
            </a:r>
            <a:r>
              <a:rPr lang="en-IN" sz="1400" b="1" kern="1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WINNER</a:t>
            </a:r>
            <a:endParaRPr lang="en-IN" sz="1400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IN" sz="1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SRAVASTI BASU - </a:t>
            </a:r>
            <a:r>
              <a:rPr lang="en-IN" sz="1400" b="1" kern="1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SECOND RUNNER-UP</a:t>
            </a:r>
            <a:r>
              <a:rPr lang="en-IN" sz="1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buFont typeface="+mj-lt"/>
              <a:buAutoNum type="arabicPeriod"/>
            </a:pPr>
            <a:r>
              <a:rPr lang="en-IN" sz="1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IN" sz="1400" b="1" kern="1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SPECIAL JURY AWARD </a:t>
            </a:r>
            <a:r>
              <a:rPr lang="en-IN" sz="1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 CONFERRED ON DIDHITI DAS FOR HER OUTSTANDING PRESENTATION.</a:t>
            </a:r>
          </a:p>
          <a:p>
            <a:pPr marL="342900" indent="-342900">
              <a:buFont typeface="+mj-lt"/>
              <a:buAutoNum type="arabicPeriod"/>
            </a:pPr>
            <a:endParaRPr lang="en-IN" sz="1400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I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QUIZ COMPETITION NIRABHRA NANDI MANDAL, ANISHKA GHOSH, AND ATREYE MAITI EMERGED AS THE </a:t>
            </a:r>
            <a:r>
              <a:rPr lang="en-IN" sz="1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RUNNER-UP</a:t>
            </a:r>
          </a:p>
          <a:p>
            <a:pPr marL="342900" indent="-342900">
              <a:buFont typeface="+mj-lt"/>
              <a:buAutoNum type="arabicPeriod"/>
            </a:pPr>
            <a:r>
              <a:rPr lang="en-IN" sz="1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AYANTAN MUKHOPADHYAY, SRAVASTI BASU, AND RAJDEEP DEBNATH BECAME THE </a:t>
            </a:r>
            <a:r>
              <a:rPr lang="en-I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 RUNNER-UP</a:t>
            </a:r>
            <a:r>
              <a:rPr lang="en-I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12934" y="5603658"/>
            <a:ext cx="3501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BGKV CONTINGENT</a:t>
            </a:r>
            <a:endParaRPr lang="en-I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12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74820" y="82379"/>
            <a:ext cx="46782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CHIAROS QURO,</a:t>
            </a:r>
          </a:p>
          <a:p>
            <a:pPr algn="ctr"/>
            <a:r>
              <a:rPr lang="en-I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ORGANISED BY QMS, SALT LAKE </a:t>
            </a:r>
          </a:p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25</a:t>
            </a:r>
            <a:r>
              <a:rPr lang="en-US" b="1" baseline="30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&amp; 26</a:t>
            </a:r>
            <a:r>
              <a:rPr lang="en-US" b="1" baseline="30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July 2025</a:t>
            </a:r>
            <a:endParaRPr lang="en-IN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9" t="9122" r="12121" b="23098"/>
          <a:stretch/>
        </p:blipFill>
        <p:spPr>
          <a:xfrm>
            <a:off x="362607" y="1365105"/>
            <a:ext cx="4284951" cy="27855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ectangle 3"/>
          <p:cNvSpPr/>
          <p:nvPr/>
        </p:nvSpPr>
        <p:spPr>
          <a:xfrm>
            <a:off x="4834641" y="923330"/>
            <a:ext cx="3428879" cy="5649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spcAft>
                <a:spcPts val="0"/>
              </a:spcAft>
            </a:pPr>
            <a:r>
              <a:rPr lang="en-IN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BHAVAN’S BAGGED PRIZES IN THE FOLLOWING EVENTS</a:t>
            </a:r>
            <a:r>
              <a:rPr lang="en-IN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IN" sz="13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IN" sz="1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' RHETORIC (DEBATE): FIRST</a:t>
            </a:r>
            <a:endParaRPr lang="en-IN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IN" sz="13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IN" sz="1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' RUSH : FIRST </a:t>
            </a:r>
            <a:endParaRPr lang="en-IN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IN" sz="13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IN" sz="1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' SPELL: FIRST</a:t>
            </a:r>
            <a:endParaRPr lang="en-IN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IN" sz="13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IN" sz="1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' CLICK : FIRST</a:t>
            </a:r>
            <a:endParaRPr lang="en-IN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IN" sz="1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Q' ENACT:  SECOND</a:t>
            </a:r>
            <a:endParaRPr lang="en-IN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IN" sz="1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Q' WIZ BIBLE QUIZ : THIRD </a:t>
            </a:r>
            <a:endParaRPr lang="en-IN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IN" sz="1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Q' CREATE: FIRST</a:t>
            </a:r>
            <a:endParaRPr lang="en-IN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IN" sz="1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Q' CHARISMA: FIRST</a:t>
            </a:r>
            <a:endParaRPr lang="en-IN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IN" sz="1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Q' DAZZLE: SECOND</a:t>
            </a:r>
            <a:endParaRPr lang="en-IN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IN" sz="1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Q' SYNC: THIRD</a:t>
            </a:r>
            <a:endParaRPr lang="en-IN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IN" sz="1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Q' JAZZ: SECOND</a:t>
            </a:r>
            <a:endParaRPr lang="en-IN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IN" sz="1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Q' CHRONICLE: THIRD</a:t>
            </a:r>
            <a:endParaRPr lang="en-IN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IN" sz="1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 WIZ 1: THIRD</a:t>
            </a:r>
            <a:endParaRPr lang="en-IN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IN" sz="1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 TWAIN: THIRD</a:t>
            </a:r>
            <a:endParaRPr lang="en-IN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IN" sz="1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 DECLAMATION: FIRST </a:t>
            </a:r>
            <a:endParaRPr lang="en-IN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IN" sz="1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 CHEF: FIRST</a:t>
            </a:r>
            <a:endParaRPr lang="en-IN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IN" sz="1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 WIZ 2: THIRD</a:t>
            </a:r>
            <a:endParaRPr lang="en-IN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IN" sz="1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 TALES ENGLISH : THIRD</a:t>
            </a:r>
            <a:endParaRPr lang="en-IN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IN" sz="1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 TALES HINDI: FIRST</a:t>
            </a:r>
            <a:endParaRPr lang="en-IN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IN" sz="1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 TALES BENGALI: FIRST</a:t>
            </a:r>
            <a:endParaRPr lang="en-IN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IN" sz="1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 GRAFFITI: FIRST</a:t>
            </a:r>
            <a:endParaRPr lang="en-IN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IN" sz="1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 SPELL: FIRST</a:t>
            </a:r>
            <a:endParaRPr lang="en-IN" sz="13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8" t="32957" r="2763" b="8370"/>
          <a:stretch/>
        </p:blipFill>
        <p:spPr>
          <a:xfrm>
            <a:off x="8544575" y="1170250"/>
            <a:ext cx="3227344" cy="32602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ectangle 5"/>
          <p:cNvSpPr/>
          <p:nvPr/>
        </p:nvSpPr>
        <p:spPr>
          <a:xfrm>
            <a:off x="7978521" y="4645908"/>
            <a:ext cx="41476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WINNER OF THE</a:t>
            </a:r>
          </a:p>
          <a:p>
            <a:pPr algn="ctr"/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 BEST SCHOOL AWARD</a:t>
            </a:r>
            <a:endParaRPr lang="en-I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2607" y="4437529"/>
            <a:ext cx="4388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STUDENTS AT THE QMS, </a:t>
            </a:r>
          </a:p>
          <a:p>
            <a:pPr algn="ctr"/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PRIZE DISTRIBUTION CEREMONY</a:t>
            </a:r>
            <a:endParaRPr lang="en-I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32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03804" y="105065"/>
            <a:ext cx="40371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QUIZZARD 2025,ORGANISED BY THE TIMES OF INDIA </a:t>
            </a:r>
          </a:p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28</a:t>
            </a:r>
            <a:r>
              <a:rPr lang="en-US" b="1" baseline="30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July 2025</a:t>
            </a:r>
            <a:endParaRPr lang="en-IN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83" y="1310770"/>
            <a:ext cx="4895834" cy="27539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876" y="1294584"/>
            <a:ext cx="5106916" cy="27700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262914" y="4443091"/>
            <a:ext cx="9775790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b="1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DEMONSTRATING EXCEPTIONAL KNOWLEDGE AND </a:t>
            </a:r>
            <a:r>
              <a:rPr lang="en-IN" b="1" kern="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TEAMWORK :</a:t>
            </a:r>
          </a:p>
          <a:p>
            <a:r>
              <a:rPr lang="en-IN" sz="1600" b="1" kern="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en-IN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ANANDAROOP </a:t>
            </a:r>
            <a:r>
              <a:rPr lang="en-IN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GHOSH</a:t>
            </a:r>
            <a:r>
              <a:rPr lang="en-IN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IN" sz="1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IN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RUDRADEB DATTA, </a:t>
            </a:r>
            <a:r>
              <a:rPr lang="en-IN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AND </a:t>
            </a:r>
            <a:endParaRPr lang="en-IN" sz="16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IN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ORIHANT </a:t>
            </a:r>
            <a:r>
              <a:rPr lang="en-IN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BAGCHI </a:t>
            </a:r>
            <a:endParaRPr lang="en-IN" sz="16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IN" sz="1600" b="1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GB" sz="2400" b="1" kern="0" dirty="0" smtClean="0">
                <a:latin typeface="Times New Roman" panose="02020603050405020304" pitchFamily="18" charset="0"/>
              </a:rPr>
              <a:t>WINNER </a:t>
            </a:r>
            <a:r>
              <a:rPr lang="en-GB" sz="2400" b="1" kern="0" dirty="0">
                <a:latin typeface="Times New Roman" panose="02020603050405020304" pitchFamily="18" charset="0"/>
              </a:rPr>
              <a:t>OF CASH PRIZE </a:t>
            </a:r>
            <a:r>
              <a:rPr lang="en-GB" sz="2400" b="1" kern="0" dirty="0" smtClean="0">
                <a:latin typeface="Times New Roman" panose="02020603050405020304" pitchFamily="18" charset="0"/>
              </a:rPr>
              <a:t>OF </a:t>
            </a:r>
            <a:r>
              <a:rPr lang="en-GB" sz="2400" b="1" kern="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50,000</a:t>
            </a:r>
            <a:r>
              <a:rPr lang="en-IN" sz="2400" b="1" kern="1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b="1" kern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/-</a:t>
            </a:r>
            <a:r>
              <a:rPr lang="en-GB" sz="2400" b="1" kern="0" dirty="0" smtClean="0">
                <a:latin typeface="Times New Roman" panose="02020603050405020304" pitchFamily="18" charset="0"/>
              </a:rPr>
              <a:t>. </a:t>
            </a:r>
            <a:endParaRPr lang="en-IN" sz="2400" b="1" dirty="0"/>
          </a:p>
        </p:txBody>
      </p:sp>
    </p:spTree>
    <p:extLst>
      <p:ext uri="{BB962C8B-B14F-4D97-AF65-F5344CB8AC3E}">
        <p14:creationId xmlns:p14="http://schemas.microsoft.com/office/powerpoint/2010/main" val="346294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35840" y="134996"/>
            <a:ext cx="46782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EMBLAZON, ORGANISED BY </a:t>
            </a:r>
          </a:p>
          <a:p>
            <a:pPr algn="ctr"/>
            <a:r>
              <a:rPr lang="en-I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ADITYA ACADEMY </a:t>
            </a:r>
          </a:p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b="1" baseline="30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August 2025</a:t>
            </a:r>
            <a:endParaRPr lang="en-IN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8850" y="5165813"/>
            <a:ext cx="5368162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IN" sz="16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PATHIKRIT MAITRA AND </a:t>
            </a:r>
            <a:r>
              <a:rPr lang="en-IN" sz="1600" b="1" kern="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RYAN </a:t>
            </a:r>
            <a:r>
              <a:rPr lang="en-IN" sz="16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BHATTACHARJEE </a:t>
            </a:r>
            <a:r>
              <a:rPr lang="en-IN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EMERGED  AS WINNERS IN THE DEBATE COMPETITION.</a:t>
            </a:r>
            <a:endParaRPr lang="en-IN" sz="14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30" y="1285888"/>
            <a:ext cx="4792708" cy="36908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919" y="1285888"/>
            <a:ext cx="4509246" cy="36908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6530175" y="5165813"/>
            <a:ext cx="4779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6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RYAN BHATTACHARJEE </a:t>
            </a:r>
            <a:r>
              <a:rPr lang="en-IN" sz="16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BEING HONOURED AS THE BEST SPEAKER OF THE EVENT</a:t>
            </a:r>
            <a:r>
              <a:rPr lang="en-IN" sz="12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N" sz="11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52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86162" y="98788"/>
            <a:ext cx="553494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DRAUPADI DEVI KHAITAN MEMORIAL INTERSCHOOL DEBATE 2025,</a:t>
            </a:r>
            <a:r>
              <a:rPr lang="en-I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I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ORGANISED BY</a:t>
            </a:r>
          </a:p>
          <a:p>
            <a:pPr algn="ctr"/>
            <a:r>
              <a:rPr lang="en-I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BDM INTERNATIONAL SCHOOL </a:t>
            </a:r>
          </a:p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b="1" baseline="30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August 2025</a:t>
            </a:r>
            <a:endParaRPr lang="en-IN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53" y="1215268"/>
            <a:ext cx="2523017" cy="3477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832" y="1992410"/>
            <a:ext cx="4006355" cy="31391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129" y="1935462"/>
            <a:ext cx="3729318" cy="31960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519954" y="5490898"/>
            <a:ext cx="111350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PATHIKRIT MAITRA </a:t>
            </a:r>
            <a:r>
              <a:rPr lang="en-I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AND </a:t>
            </a:r>
            <a:r>
              <a:rPr lang="en-IN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ADITREE RAY </a:t>
            </a:r>
          </a:p>
          <a:p>
            <a:pPr algn="ctr"/>
            <a:r>
              <a:rPr lang="en-IN" sz="2000" b="1" dirty="0"/>
              <a:t>SECURED THE </a:t>
            </a:r>
            <a:r>
              <a:rPr lang="en-IN" sz="2000" b="1" dirty="0">
                <a:solidFill>
                  <a:schemeClr val="accent4">
                    <a:lumMod val="50000"/>
                  </a:schemeClr>
                </a:solidFill>
              </a:rPr>
              <a:t>FIRST RUNNER-UP</a:t>
            </a:r>
            <a:r>
              <a:rPr lang="en-IN" sz="2000" b="1" dirty="0"/>
              <a:t> POSITION </a:t>
            </a:r>
          </a:p>
          <a:p>
            <a:pPr algn="ctr"/>
            <a:r>
              <a:rPr lang="en-IN" sz="2000" b="1" dirty="0"/>
              <a:t>AT THE DRAUPADI DEVI KHAITAN MEMORIAL INTER-SCHOOL DEBATE 2025</a:t>
            </a:r>
            <a:r>
              <a:rPr lang="en-IN" b="1" dirty="0"/>
              <a:t>.</a:t>
            </a:r>
            <a:r>
              <a:rPr lang="en-IN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295599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53584" y="106295"/>
            <a:ext cx="56318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YUV-VISION -</a:t>
            </a:r>
            <a:r>
              <a:rPr lang="en-US" b="1" dirty="0"/>
              <a:t> 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ANNUAL INTER-SCHOOL FEST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UNLEASH THE SPIRIT, IGNITE THE SPARK!</a:t>
            </a:r>
            <a:endParaRPr lang="en-IN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en-US" b="1" baseline="30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&amp; 14</a:t>
            </a:r>
            <a:r>
              <a:rPr lang="en-US" b="1" baseline="30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October 2025</a:t>
            </a:r>
            <a:endParaRPr lang="en-IN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6" t="24053" r="883" b="14641"/>
          <a:stretch/>
        </p:blipFill>
        <p:spPr>
          <a:xfrm>
            <a:off x="8035652" y="4114201"/>
            <a:ext cx="3696032" cy="19735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1109600" y="6304643"/>
            <a:ext cx="10172998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OVER 25 REPUTED SCHOOLS FROM IN AND AROUND KOLKATA PARTICIPATED IN THIS GRAND CELEBRATION OF </a:t>
            </a:r>
            <a:r>
              <a:rPr lang="en-US" sz="1400" b="1" u="sng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YOUTHFUL ENERGY AND CREATIVITY</a:t>
            </a:r>
            <a:endParaRPr lang="en-IN" sz="1400" u="sng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8" r="3064"/>
          <a:stretch/>
        </p:blipFill>
        <p:spPr>
          <a:xfrm>
            <a:off x="3698789" y="1236696"/>
            <a:ext cx="4147393" cy="2471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99" b="19268"/>
          <a:stretch/>
        </p:blipFill>
        <p:spPr>
          <a:xfrm>
            <a:off x="388058" y="4122439"/>
            <a:ext cx="3500201" cy="19287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4" t="28870" r="9715"/>
          <a:stretch/>
        </p:blipFill>
        <p:spPr>
          <a:xfrm>
            <a:off x="4357457" y="4114201"/>
            <a:ext cx="3208996" cy="19829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802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920772" y="2016097"/>
            <a:ext cx="81142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10541" cmpd="sng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AISSE(CLASS </a:t>
            </a:r>
            <a:r>
              <a:rPr lang="en-US" sz="4000" b="1" dirty="0" smtClean="0">
                <a:ln w="10541" cmpd="sng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X)RESULTS-2025</a:t>
            </a:r>
            <a:endParaRPr lang="en-US" sz="4000" b="1" dirty="0">
              <a:ln w="10541" cmpd="sng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17616"/>
              </p:ext>
            </p:extLst>
          </p:nvPr>
        </p:nvGraphicFramePr>
        <p:xfrm>
          <a:off x="778475" y="2625129"/>
          <a:ext cx="10878065" cy="2039270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24342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0387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956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7937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3818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73591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90809"/>
              </a:tblGrid>
              <a:tr h="11587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No. of Students</a:t>
                      </a:r>
                      <a:endParaRPr lang="en-IN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Appeared</a:t>
                      </a:r>
                      <a:endParaRPr lang="en-IN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Qualified</a:t>
                      </a:r>
                      <a:endParaRPr lang="en-IN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90%</a:t>
                      </a:r>
                      <a:r>
                        <a:rPr lang="en-IN" sz="1800" kern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</a:t>
                      </a:r>
                      <a:r>
                        <a:rPr lang="en-IN" sz="1800" kern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Above</a:t>
                      </a:r>
                      <a:endParaRPr lang="en-IN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80% and</a:t>
                      </a:r>
                      <a:r>
                        <a:rPr lang="en-IN" sz="1800" kern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Above</a:t>
                      </a:r>
                      <a:endParaRPr lang="en-IN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75% and</a:t>
                      </a:r>
                      <a:r>
                        <a:rPr lang="en-IN" sz="1800" kern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Above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kern="1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(Distinction)</a:t>
                      </a:r>
                      <a:endParaRPr lang="en-IN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kern="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Average</a:t>
                      </a:r>
                      <a:endParaRPr lang="en-IN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861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Secondary</a:t>
                      </a:r>
                      <a:r>
                        <a:rPr lang="en-IN" sz="1800" kern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Level Examination (AISSE)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(Class X)</a:t>
                      </a:r>
                      <a:endParaRPr lang="en-IN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</a:t>
                      </a:r>
                      <a:endParaRPr lang="en-IN" sz="1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(100%)</a:t>
                      </a:r>
                      <a:endParaRPr lang="en-IN" sz="1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(58.40%)</a:t>
                      </a:r>
                      <a:endParaRPr lang="en-IN" sz="1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219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(84.</a:t>
                      </a:r>
                      <a:r>
                        <a:rPr lang="en-IN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20%)</a:t>
                      </a:r>
                      <a:endParaRPr lang="en-GB" sz="2000" b="1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(89.60%)</a:t>
                      </a:r>
                      <a:endParaRPr lang="en-IN" sz="1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 kern="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88.30%</a:t>
                      </a:r>
                      <a:endParaRPr lang="en-IN" sz="1800" b="1" kern="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0" name="Ink 39">
                <a:extLst>
                  <a:ext uri="{FF2B5EF4-FFF2-40B4-BE49-F238E27FC236}">
                    <a16:creationId xmlns="" xmlns:a16="http://schemas.microsoft.com/office/drawing/2014/main" id="{8492E67C-6600-6B3C-5B22-3320C6206012}"/>
                  </a:ext>
                </a:extLst>
              </p14:cNvPr>
              <p14:cNvContentPartPr/>
              <p14:nvPr/>
            </p14:nvContentPartPr>
            <p14:xfrm>
              <a:off x="11018842" y="4500322"/>
              <a:ext cx="32400" cy="615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8492E67C-6600-6B3C-5B22-3320C620601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1009842" y="4491682"/>
                <a:ext cx="50040" cy="79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26819788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133" y="1468776"/>
            <a:ext cx="3685807" cy="35873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729939" y="105285"/>
            <a:ext cx="46782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HEI SUOMI QUIZ </a:t>
            </a:r>
            <a:r>
              <a:rPr lang="en-I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IN" b="1" dirty="0" smtClean="0"/>
              <a:t>FINLAND QUIZ</a:t>
            </a:r>
            <a:r>
              <a:rPr lang="en-IN" dirty="0" smtClean="0"/>
              <a:t> )</a:t>
            </a:r>
            <a:r>
              <a:rPr lang="en-I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2025</a:t>
            </a:r>
            <a:r>
              <a:rPr lang="en-IN" dirty="0" smtClean="0"/>
              <a:t>,</a:t>
            </a:r>
            <a:r>
              <a:rPr lang="en-I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ORGANISED BY</a:t>
            </a:r>
            <a:r>
              <a:rPr lang="en-IN" dirty="0"/>
              <a:t> </a:t>
            </a:r>
            <a:endParaRPr lang="en-IN" dirty="0" smtClean="0"/>
          </a:p>
          <a:p>
            <a:pPr algn="ctr"/>
            <a:r>
              <a:rPr lang="en-I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IN" dirty="0" smtClean="0"/>
              <a:t> </a:t>
            </a:r>
            <a:r>
              <a:rPr lang="en-I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FINLAND EMBASSY </a:t>
            </a:r>
          </a:p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en-US" b="1" baseline="30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November 2025</a:t>
            </a:r>
            <a:endParaRPr lang="en-IN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8186" y="5447147"/>
            <a:ext cx="11349696" cy="863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tabLst>
                <a:tab pos="283210" algn="l"/>
              </a:tabLst>
            </a:pPr>
            <a:r>
              <a:rPr lang="en-IN" sz="2400" b="1" kern="100" dirty="0">
                <a:solidFill>
                  <a:srgbClr val="1F20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SUSNATO BANERJEE </a:t>
            </a:r>
            <a:r>
              <a:rPr lang="en-IN" sz="2400" kern="100" dirty="0">
                <a:solidFill>
                  <a:srgbClr val="1F20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IN" sz="2400" b="1" kern="100" dirty="0">
                <a:solidFill>
                  <a:srgbClr val="1F20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SAPTAPARNO MAJUMDER RECEIVING</a:t>
            </a:r>
            <a:r>
              <a:rPr lang="en-IN" sz="2400" kern="100" dirty="0">
                <a:solidFill>
                  <a:srgbClr val="1F20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b="1" kern="1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₹15000/- </a:t>
            </a:r>
            <a:r>
              <a:rPr lang="en-IN" sz="2400" b="1" kern="100" dirty="0">
                <a:solidFill>
                  <a:srgbClr val="1F20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IN" sz="2400" kern="100" dirty="0">
                <a:solidFill>
                  <a:srgbClr val="1F20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b="1" kern="1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RUNNERS-UP PRIZE</a:t>
            </a:r>
            <a:r>
              <a:rPr lang="en-IN" sz="2400" kern="100" dirty="0">
                <a:solidFill>
                  <a:srgbClr val="1F20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N" sz="2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32" y="1468776"/>
            <a:ext cx="5825815" cy="365204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5064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41570" y="201397"/>
            <a:ext cx="62908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NIT-LIT 2025- INTER INSTITUTE LITERARY FEST, ORGANISED BY LITERARY AND PUBLIC SPEAKING CLUB OF NARULA INSTITUTE OF TECHNOLOGY </a:t>
            </a:r>
          </a:p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en-US" b="1" baseline="30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November 2025</a:t>
            </a:r>
            <a:endParaRPr lang="en-IN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836" y="3379232"/>
            <a:ext cx="4554070" cy="26629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14" y="1589619"/>
            <a:ext cx="6004622" cy="27762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450762" y="4612111"/>
            <a:ext cx="62189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IN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SANKARSHAN KUNDU </a:t>
            </a:r>
            <a:r>
              <a:rPr lang="en-IN" b="1" dirty="0">
                <a:solidFill>
                  <a:srgbClr val="1F1F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RECEIVING THE </a:t>
            </a:r>
          </a:p>
          <a:p>
            <a:pPr algn="ctr">
              <a:spcAft>
                <a:spcPts val="0"/>
              </a:spcAft>
            </a:pPr>
            <a:r>
              <a:rPr lang="en-IN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FIRST</a:t>
            </a:r>
            <a:r>
              <a:rPr lang="en-IN" b="1" dirty="0">
                <a:solidFill>
                  <a:srgbClr val="1F1F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POSITION IN ‘LEND YOUR EARS’.</a:t>
            </a:r>
            <a:endParaRPr lang="en-IN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79583" y="6284259"/>
            <a:ext cx="6761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STUDENTS AMONG ALL THE OTHER PARTICIPANTS</a:t>
            </a:r>
            <a:endParaRPr lang="en-I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3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7062" y="375838"/>
            <a:ext cx="85319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HIGH5 INTER SCHOOL PENTATHLON ORGANISED BY </a:t>
            </a:r>
          </a:p>
          <a:p>
            <a:pPr algn="ctr"/>
            <a:r>
              <a:rPr lang="en-I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TIMES OF INDIA </a:t>
            </a:r>
          </a:p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25</a:t>
            </a:r>
            <a:r>
              <a:rPr lang="en-US" b="1" baseline="30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November 2025</a:t>
            </a:r>
            <a:endParaRPr lang="en-IN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4734773"/>
            <a:ext cx="44896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IN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SANDIPAN GANGULY AND SAPTAPARNO MAZUMDER  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BECAME </a:t>
            </a:r>
            <a:r>
              <a:rPr lang="en-IN" b="1" dirty="0">
                <a:solidFill>
                  <a:srgbClr val="1F1F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SECOND RUNNERS UP IN </a:t>
            </a:r>
            <a:endParaRPr lang="en-IN" b="1" dirty="0" smtClean="0">
              <a:solidFill>
                <a:srgbClr val="1F1F22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IN" b="1" dirty="0" smtClean="0">
                <a:solidFill>
                  <a:srgbClr val="1F1F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‘</a:t>
            </a:r>
            <a:r>
              <a:rPr lang="en-IN" b="1" dirty="0">
                <a:solidFill>
                  <a:srgbClr val="1F1F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CODING’ COMPETITION</a:t>
            </a:r>
            <a:endParaRPr lang="en-IN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7" r="21458"/>
          <a:stretch/>
        </p:blipFill>
        <p:spPr>
          <a:xfrm>
            <a:off x="263612" y="1590998"/>
            <a:ext cx="4226010" cy="30209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31876"/>
          <a:stretch/>
        </p:blipFill>
        <p:spPr>
          <a:xfrm>
            <a:off x="4755402" y="1590998"/>
            <a:ext cx="3739977" cy="30209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4755401" y="4792439"/>
            <a:ext cx="37399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en-GB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VALENTINA DAS </a:t>
            </a:r>
            <a:r>
              <a:rPr lang="en-GB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RECEIVED ‘THE JUDGES CHOICE AWARD’ </a:t>
            </a:r>
            <a:r>
              <a:rPr lang="en-IN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‘THE NON FIRE COOKING’ COMPETITION</a:t>
            </a:r>
            <a:r>
              <a:rPr lang="en-GB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6" t="32072" r="6638" b="33213"/>
          <a:stretch/>
        </p:blipFill>
        <p:spPr>
          <a:xfrm>
            <a:off x="9143999" y="1590999"/>
            <a:ext cx="2579459" cy="3020944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8946292" y="4792439"/>
            <a:ext cx="31386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MONIPUSPOK GHOSH 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SELECTED AT THE TOP 10 LEVEL AMONG 75 SCHOOLS IN T-SHIRT PAINTING</a:t>
            </a:r>
            <a:endParaRPr lang="en-I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19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57600" y="228600"/>
            <a:ext cx="18473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0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15673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8" name="CustomShape 3"/>
          <p:cNvSpPr/>
          <p:nvPr/>
        </p:nvSpPr>
        <p:spPr>
          <a:xfrm>
            <a:off x="4491318" y="3275466"/>
            <a:ext cx="7239000" cy="762000"/>
          </a:xfrm>
          <a:prstGeom prst="rect">
            <a:avLst/>
          </a:prstGeom>
          <a:noFill/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56963" y="1305342"/>
            <a:ext cx="6096000" cy="212365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AWARDS </a:t>
            </a:r>
          </a:p>
          <a:p>
            <a:pPr algn="ctr"/>
            <a:r>
              <a:rPr lang="en-US" sz="4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</a:p>
          <a:p>
            <a:pPr algn="ctr"/>
            <a:r>
              <a:rPr lang="en-US" sz="4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ACCOLADES</a:t>
            </a:r>
          </a:p>
        </p:txBody>
      </p:sp>
    </p:spTree>
    <p:extLst>
      <p:ext uri="{BB962C8B-B14F-4D97-AF65-F5344CB8AC3E}">
        <p14:creationId xmlns:p14="http://schemas.microsoft.com/office/powerpoint/2010/main" val="16054901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57601" y="228600"/>
            <a:ext cx="1847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0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1567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073396" y="503082"/>
            <a:ext cx="835824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3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459865" y="582542"/>
            <a:ext cx="68903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3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BEACON OF EXCELLENCE AWARD 2025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17</a:t>
            </a:r>
            <a:r>
              <a:rPr lang="en-US" sz="20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September  2025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674" y="1370367"/>
            <a:ext cx="3572437" cy="47268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Rectangle 9"/>
          <p:cNvSpPr/>
          <p:nvPr/>
        </p:nvSpPr>
        <p:spPr>
          <a:xfrm>
            <a:off x="7351059" y="2967335"/>
            <a:ext cx="395343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kern="1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 PRINCIPAL,</a:t>
            </a:r>
          </a:p>
          <a:p>
            <a:r>
              <a:rPr lang="en-GB" sz="2000" b="1" kern="1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SRI ARUN KUMAR DASGUPTA WAS FELICITATED WITH THE </a:t>
            </a:r>
            <a:r>
              <a:rPr lang="en-GB" sz="20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BEACON OF EXCELLENCE AWARD 2025</a:t>
            </a:r>
            <a:r>
              <a:rPr lang="en-GB" sz="2000" b="1" kern="1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BY IIIHM, ‘Celebrated as an Institution himself – A Principal with Principles of Leadership and Fatherhood.’</a:t>
            </a:r>
            <a:endParaRPr lang="en-IN" sz="2000" b="1" dirty="0"/>
          </a:p>
        </p:txBody>
      </p:sp>
    </p:spTree>
    <p:extLst>
      <p:ext uri="{BB962C8B-B14F-4D97-AF65-F5344CB8AC3E}">
        <p14:creationId xmlns:p14="http://schemas.microsoft.com/office/powerpoint/2010/main" val="21127802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57601" y="228600"/>
            <a:ext cx="1847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0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1567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988595" y="859542"/>
            <a:ext cx="835824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3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FELICITATION BY TECHNO INDIA UNIVERSITY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</a:t>
            </a:r>
            <a:r>
              <a:rPr lang="en-US" sz="24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February 2025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3" t="4748" r="30417" b="6247"/>
          <a:stretch/>
        </p:blipFill>
        <p:spPr>
          <a:xfrm>
            <a:off x="3749966" y="1802749"/>
            <a:ext cx="4665074" cy="37275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640542" y="5729124"/>
            <a:ext cx="9054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 PRINCIPAL WAS RECOGNISED FOR HIS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“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STELLAR CONTRIBUTION TO THE FIELD OF EDUCATION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69630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57601" y="228600"/>
            <a:ext cx="1847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0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1567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988595" y="727734"/>
            <a:ext cx="835824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3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PIONEER OF PROGRESSIVE LEADERSHIP AWARDS </a:t>
            </a:r>
            <a:endParaRPr lang="en-US" sz="2400" b="1" dirty="0">
              <a:solidFill>
                <a:srgbClr val="00003E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December 2025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81877" y="5049134"/>
            <a:ext cx="89716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 WAS  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AWARDED 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</a:p>
          <a:p>
            <a:pPr algn="ctr"/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PIONEER OF PROGRESSIVE LEADERSHIP 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AWARD  2025 FOR</a:t>
            </a:r>
          </a:p>
          <a:p>
            <a:pPr algn="ctr"/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CELEBRATING A LEADER WHOSE ACTIONS,IMPACT, AND INTEGRITY HAVE ENRICHED KOLAKATA”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IEM’S INTERNATIONAL INSTITUTE OF HOTEL MANAGEMENT</a:t>
            </a:r>
            <a:endParaRPr lang="en-I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935" y="1558731"/>
            <a:ext cx="2531752" cy="34993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507" y="1607498"/>
            <a:ext cx="2766877" cy="30657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27813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57601" y="228600"/>
            <a:ext cx="1847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0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1567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988595" y="727734"/>
            <a:ext cx="835824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3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EDUCATIONAL LEADERSHIP EXCELLENCE AWARD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</a:t>
            </a:r>
            <a:r>
              <a:rPr lang="en-US" sz="24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December 2025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4"/>
          <a:stretch/>
        </p:blipFill>
        <p:spPr>
          <a:xfrm>
            <a:off x="4504747" y="1649349"/>
            <a:ext cx="3115252" cy="3723335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48967" y="5463302"/>
            <a:ext cx="10626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PRINCIPAL 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WILL BE AWARDED </a:t>
            </a:r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GB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EDUCATIONAL LEADERSHIP EXCELLENCE AWARD </a:t>
            </a:r>
          </a:p>
          <a:p>
            <a:pPr algn="ctr"/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EDUCATION EXCELLENCE CONCLAVE </a:t>
            </a:r>
            <a:endParaRPr lang="en-I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4505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57601" y="228600"/>
            <a:ext cx="1847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0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1567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073396" y="503082"/>
            <a:ext cx="835824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3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949025" y="703136"/>
            <a:ext cx="66069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3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HINDI SHIKSHAK SAMMAN BY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3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MADHUBAN EDUCATION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25</a:t>
            </a:r>
            <a:r>
              <a:rPr lang="en-US" sz="20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September 2025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31" y="2014407"/>
            <a:ext cx="3449270" cy="26192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622738" y="4849212"/>
            <a:ext cx="8615965" cy="1244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b="1" kern="1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MRS. KAVITA TIWARI RECEIVED THE 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b="1" i="1" kern="1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HINDI “</a:t>
            </a:r>
            <a:r>
              <a:rPr lang="en-GB" b="1" i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SHIKSHAK SAMMAN</a:t>
            </a:r>
            <a:r>
              <a:rPr lang="en-GB" b="1" i="1" kern="1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GB" b="1" kern="1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FROM </a:t>
            </a:r>
            <a:r>
              <a:rPr lang="en-GB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MADHUBAN EDUCATION </a:t>
            </a:r>
            <a:r>
              <a:rPr lang="en-GB" b="1" kern="1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UNDER THE AEGIS OF THE </a:t>
            </a:r>
            <a:r>
              <a:rPr lang="en-GB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DELHI GOVERNMENT </a:t>
            </a:r>
            <a:r>
              <a:rPr lang="en-GB" b="1" kern="1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HER DEDICATED </a:t>
            </a:r>
            <a:r>
              <a:rPr lang="en-GB" b="1" kern="1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SERVICE</a:t>
            </a:r>
            <a:endParaRPr lang="en-GB" b="1" kern="100" dirty="0">
              <a:solidFill>
                <a:srgbClr val="22222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en-IN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9" b="15425"/>
          <a:stretch/>
        </p:blipFill>
        <p:spPr>
          <a:xfrm>
            <a:off x="2582152" y="1934365"/>
            <a:ext cx="2760813" cy="28261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1332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57601" y="228600"/>
            <a:ext cx="1847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0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1567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053645" y="660825"/>
            <a:ext cx="819793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3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003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INDIA K-12 AWARD (IKA) -2025 BY SCHOOLCANVAS</a:t>
            </a:r>
            <a:endParaRPr lang="en-US" sz="2800" b="1" dirty="0">
              <a:solidFill>
                <a:srgbClr val="00003E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January 2025</a:t>
            </a:r>
          </a:p>
        </p:txBody>
      </p:sp>
      <p:sp>
        <p:nvSpPr>
          <p:cNvPr id="8" name="Rectangle 7"/>
          <p:cNvSpPr/>
          <p:nvPr/>
        </p:nvSpPr>
        <p:spPr>
          <a:xfrm>
            <a:off x="1470454" y="5524330"/>
            <a:ext cx="923461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SCHOOL WON THE AWARD FOR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“EXCELLENCE IN SPORTS EDUCATION AND SKILL DEVELOPMENT”.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2" t="5845" r="23247" b="13833"/>
          <a:stretch/>
        </p:blipFill>
        <p:spPr>
          <a:xfrm>
            <a:off x="1360255" y="1879682"/>
            <a:ext cx="4510837" cy="32689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12" t="-15496" r="114408" b="72008"/>
          <a:stretch/>
        </p:blipFill>
        <p:spPr>
          <a:xfrm>
            <a:off x="6087763" y="-461665"/>
            <a:ext cx="189470" cy="29824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1" t="9200" r="5250" b="17117"/>
          <a:stretch/>
        </p:blipFill>
        <p:spPr>
          <a:xfrm rot="5400000" flipH="1" flipV="1">
            <a:off x="6861105" y="1136700"/>
            <a:ext cx="3731100" cy="468756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20758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791" y="378941"/>
            <a:ext cx="8128418" cy="6096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1080550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57601" y="228600"/>
            <a:ext cx="1847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0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1567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74610" y="551646"/>
            <a:ext cx="1119898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3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en-GB" sz="2400" b="1" dirty="0">
                <a:solidFill>
                  <a:srgbClr val="00003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 TELEGRAPH SCHOOL AWARDS FOR EXCELLENCE 2025</a:t>
            </a:r>
            <a:endParaRPr lang="en-US" sz="2400" b="1" dirty="0">
              <a:solidFill>
                <a:srgbClr val="00003E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23</a:t>
            </a:r>
            <a:r>
              <a:rPr lang="en-US" sz="2400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rd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August 2025 &amp; 30</a:t>
            </a:r>
            <a:r>
              <a:rPr lang="en-US" sz="24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August 2025</a:t>
            </a:r>
          </a:p>
        </p:txBody>
      </p:sp>
      <p:pic>
        <p:nvPicPr>
          <p:cNvPr id="13" name="Picture 1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0"/>
          <a:stretch/>
        </p:blipFill>
        <p:spPr>
          <a:xfrm>
            <a:off x="5092192" y="2291382"/>
            <a:ext cx="3512426" cy="26165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5"/>
          <a:stretch/>
        </p:blipFill>
        <p:spPr>
          <a:xfrm>
            <a:off x="9013163" y="2291382"/>
            <a:ext cx="2233182" cy="26878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4585369" y="5031035"/>
            <a:ext cx="65969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SCHOOL CREATED HISTORY BY SECURING 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AWARDS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ACROSS DIVERSE CATEGORIES, INCLUDING </a:t>
            </a:r>
            <a:endPara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ACADEMICS</a:t>
            </a:r>
            <a:r>
              <a:rPr lang="en-US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SPORTS, ART, MUSIC, DANCE, COURAGE, AND ALL-ROUND EXCELLENCE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N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5" t="21141" r="18955" b="24445"/>
          <a:stretch/>
        </p:blipFill>
        <p:spPr>
          <a:xfrm>
            <a:off x="1344274" y="1767244"/>
            <a:ext cx="2456131" cy="28750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ectangle 3"/>
          <p:cNvSpPr/>
          <p:nvPr/>
        </p:nvSpPr>
        <p:spPr>
          <a:xfrm>
            <a:off x="996778" y="4907924"/>
            <a:ext cx="34104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kern="1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THE PRINCIPAL OF BGKV PRESENTED THE LIFETIME ACHIEVEMENT AWARD  TO  </a:t>
            </a:r>
            <a:r>
              <a:rPr lang="en-US" sz="1200" b="1" kern="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SMT. SANGHAMITRA MUKHERJEE, </a:t>
            </a:r>
          </a:p>
          <a:p>
            <a:r>
              <a:rPr lang="en-US" sz="1200" b="1" kern="1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en-US" sz="1200" b="1" kern="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b="1" kern="1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DIRECTOR OF GOKHALE MEMORIAL GIRLS’ SCHOOL. </a:t>
            </a:r>
            <a:endParaRPr lang="en-IN" sz="1200" b="1" dirty="0"/>
          </a:p>
        </p:txBody>
      </p:sp>
    </p:spTree>
    <p:extLst>
      <p:ext uri="{BB962C8B-B14F-4D97-AF65-F5344CB8AC3E}">
        <p14:creationId xmlns:p14="http://schemas.microsoft.com/office/powerpoint/2010/main" val="2258056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57601" y="228600"/>
            <a:ext cx="1847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0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1567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073396" y="503082"/>
            <a:ext cx="835824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3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840095" y="1037809"/>
            <a:ext cx="105842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003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PRATIBHA</a:t>
            </a:r>
            <a:r>
              <a:rPr lang="en-GB" sz="1400" kern="0" dirty="0">
                <a:solidFill>
                  <a:srgbClr val="08080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000" b="1" dirty="0">
                <a:solidFill>
                  <a:srgbClr val="00003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SAMMAN AND GURU SAMMAN 2025 </a:t>
            </a:r>
            <a:r>
              <a:rPr lang="en-US" sz="2000" b="1" dirty="0">
                <a:solidFill>
                  <a:srgbClr val="00003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ORGANISED BY PRABHAT KHABOR </a:t>
            </a:r>
          </a:p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</a:t>
            </a:r>
            <a:r>
              <a:rPr lang="en-US" sz="24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July 2025</a:t>
            </a:r>
          </a:p>
        </p:txBody>
      </p:sp>
      <p:pic>
        <p:nvPicPr>
          <p:cNvPr id="9" name="Picture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26" r="50243" b="12582"/>
          <a:stretch/>
        </p:blipFill>
        <p:spPr>
          <a:xfrm>
            <a:off x="8404050" y="1918387"/>
            <a:ext cx="2876372" cy="31288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0"/>
          <a:stretch/>
        </p:blipFill>
        <p:spPr>
          <a:xfrm>
            <a:off x="5210981" y="1918387"/>
            <a:ext cx="2843565" cy="31288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5756857" y="5161946"/>
            <a:ext cx="52030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CLASS XII TOPPERS </a:t>
            </a:r>
            <a:r>
              <a:rPr lang="en-US" sz="1600" b="1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OF BGKV WERE FELICITATED WITH CERTIFICATES AND MEDALS FOR THEIR OUTSTANDING PERFORMANCE IN THE AISSE AND AISSCE EXAMINATIONS</a:t>
            </a:r>
            <a:r>
              <a:rPr lang="en-US" sz="1600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IN" sz="1600" dirty="0"/>
          </a:p>
        </p:txBody>
      </p:sp>
      <p:pic>
        <p:nvPicPr>
          <p:cNvPr id="11" name="Picture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06" y="1907672"/>
            <a:ext cx="3584413" cy="30426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840095" y="5038835"/>
            <a:ext cx="47670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MRS. DIPANWITA DUTTA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SENIOR FACULTY OF THE HINDI DEPARTMENT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HONOURED FOR HER REMARKABLE CONTRIBUTION TO EDUCATION.</a:t>
            </a:r>
            <a:endParaRPr lang="en-I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542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57601" y="228600"/>
            <a:ext cx="1847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0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1567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75763" y="720086"/>
            <a:ext cx="104847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3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FELICITATION BY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3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IN" sz="2400" b="1" dirty="0">
                <a:solidFill>
                  <a:srgbClr val="00003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PASCHIMBANGA RAJYA SARKARI KARMACHRI </a:t>
            </a:r>
            <a:r>
              <a:rPr lang="en-US" sz="2400" b="1" dirty="0">
                <a:solidFill>
                  <a:srgbClr val="00003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FEDERATION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13</a:t>
            </a:r>
            <a:r>
              <a:rPr lang="en-US" sz="24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June 2025</a:t>
            </a:r>
          </a:p>
        </p:txBody>
      </p:sp>
      <p:pic>
        <p:nvPicPr>
          <p:cNvPr id="10" name="Picture 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3"/>
          <a:stretch/>
        </p:blipFill>
        <p:spPr>
          <a:xfrm>
            <a:off x="4818531" y="1997786"/>
            <a:ext cx="2873188" cy="338237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2009104" y="5507731"/>
            <a:ext cx="81909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b="1" dirty="0">
                <a:latin typeface="Times New Roman" panose="02020603050405020304" pitchFamily="18" charset="0"/>
                <a:ea typeface="Calibri" panose="020F0502020204030204" pitchFamily="34" charset="0"/>
              </a:rPr>
              <a:t>PATHIKRIT MAITRA, OUR AISSE TOPPER, BEING </a:t>
            </a:r>
            <a:r>
              <a:rPr lang="en-IN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FELICITATED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1709335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57601" y="228600"/>
            <a:ext cx="1847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0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1567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109255" y="644097"/>
            <a:ext cx="835824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3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FELICITATION BY TIMES EDU SHINE 2025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17</a:t>
            </a:r>
            <a:r>
              <a:rPr lang="en-US" sz="24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June 2025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860" y="1769834"/>
            <a:ext cx="5640306" cy="333124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Rectangle 1"/>
          <p:cNvSpPr/>
          <p:nvPr/>
        </p:nvSpPr>
        <p:spPr>
          <a:xfrm>
            <a:off x="861453" y="5344477"/>
            <a:ext cx="103971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PATHIKRIT MAITRA, SAANVI KUMAR, ARKO PAL, BIBHABARI KUNDU, APARAJITA SAHA, SHRISHA KARMAKAR AND SANGBEDI DATTA</a:t>
            </a:r>
            <a:r>
              <a:rPr lang="en-I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IN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TOPPERS OF CLASS 10 AND 12 IN CBSE EXAMINATION 2025, WERE FELICITATED BY </a:t>
            </a:r>
            <a:endParaRPr lang="en-IN" sz="1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IN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TIMES </a:t>
            </a:r>
            <a:r>
              <a:rPr lang="en-I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EDUSHINE 2025</a:t>
            </a:r>
          </a:p>
          <a:p>
            <a:pPr algn="ctr"/>
            <a:r>
              <a:rPr lang="en-I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SENIOR FACULTY MEMBER, </a:t>
            </a:r>
            <a:r>
              <a:rPr lang="en-IN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MS. MAITREYI DE SARKAR </a:t>
            </a:r>
            <a:r>
              <a:rPr lang="en-I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RECEIVED THE AWARD ON BEHALF OF THE SCHOOL. </a:t>
            </a:r>
          </a:p>
        </p:txBody>
      </p:sp>
    </p:spTree>
    <p:extLst>
      <p:ext uri="{BB962C8B-B14F-4D97-AF65-F5344CB8AC3E}">
        <p14:creationId xmlns:p14="http://schemas.microsoft.com/office/powerpoint/2010/main" val="3766048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57601" y="228600"/>
            <a:ext cx="1847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0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1567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613032" y="665806"/>
            <a:ext cx="926498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3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FELICITATION BY NARULA INSTITUTE OF TECHNOLOGY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</a:t>
            </a:r>
            <a:r>
              <a:rPr lang="en-US" sz="24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May 2025</a:t>
            </a:r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391" y="1630392"/>
            <a:ext cx="3026162" cy="364034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525" y="1630392"/>
            <a:ext cx="3260785" cy="36403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Rectangle 1"/>
          <p:cNvSpPr/>
          <p:nvPr/>
        </p:nvSpPr>
        <p:spPr>
          <a:xfrm>
            <a:off x="1752637" y="5415559"/>
            <a:ext cx="92515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entury Gothic" panose="020B0502020202020204" pitchFamily="34" charset="0"/>
                <a:cs typeface="Times New Roman" panose="02020603050405020304" pitchFamily="18" charset="0"/>
              </a:rPr>
              <a:t>BIBHABARI KUNDU</a:t>
            </a:r>
            <a:r>
              <a:rPr lang="en-IN" dirty="0">
                <a:latin typeface="Times New Roman" panose="02020603050405020304" pitchFamily="18" charset="0"/>
                <a:ea typeface="Century Gothic" panose="020B0502020202020204" pitchFamily="34" charset="0"/>
                <a:cs typeface="Times New Roman" panose="02020603050405020304" pitchFamily="18" charset="0"/>
              </a:rPr>
              <a:t>, </a:t>
            </a:r>
            <a:r>
              <a:rPr lang="en-IN" b="1" dirty="0">
                <a:latin typeface="Times New Roman" panose="02020603050405020304" pitchFamily="18" charset="0"/>
                <a:ea typeface="Century Gothic" panose="020B0502020202020204" pitchFamily="34" charset="0"/>
                <a:cs typeface="Times New Roman" panose="02020603050405020304" pitchFamily="18" charset="0"/>
              </a:rPr>
              <a:t>AISSE THIRD RANK HOLDER OF OUR SCHOOL, WAS FELICITATED BY NARULA INSTITUTE OF TECHNOLOGY</a:t>
            </a:r>
            <a:endParaRPr lang="en-I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60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57601" y="228600"/>
            <a:ext cx="1847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0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1567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163043" y="644098"/>
            <a:ext cx="835824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3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FELICITATION BY JIS EDUCATION EXPO 2025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18</a:t>
            </a:r>
            <a:r>
              <a:rPr lang="en-US" sz="24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June 2025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" t="9514" r="3374"/>
          <a:stretch/>
        </p:blipFill>
        <p:spPr>
          <a:xfrm>
            <a:off x="1204144" y="1890593"/>
            <a:ext cx="5007790" cy="28875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9"/>
          <a:stretch/>
        </p:blipFill>
        <p:spPr>
          <a:xfrm>
            <a:off x="6520026" y="2912108"/>
            <a:ext cx="4504725" cy="24927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390918" y="5487313"/>
            <a:ext cx="93577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JIS GROUP FELICITATED A HOST OF OUR SCHOOL TOPPERS OF CLASS 10 AND 12 IN CBSE EXAMINATION 2025.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295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57601" y="228600"/>
            <a:ext cx="1847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0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1567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390659" y="736117"/>
            <a:ext cx="972371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rgbClr val="00003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MEDHA SAMMAN</a:t>
            </a:r>
            <a:r>
              <a:rPr lang="en-US" sz="2400" b="1" dirty="0">
                <a:solidFill>
                  <a:srgbClr val="00003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2025 ORGANISED BY TAAZA TV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21</a:t>
            </a:r>
            <a:r>
              <a:rPr lang="en-US" sz="24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</a:t>
            </a:r>
            <a:r>
              <a:rPr lang="en-US" sz="24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June 2025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3" t="46071" r="17049" b="-1"/>
          <a:stretch/>
        </p:blipFill>
        <p:spPr>
          <a:xfrm>
            <a:off x="1000851" y="1967142"/>
            <a:ext cx="5229645" cy="26219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7"/>
          <a:stretch/>
        </p:blipFill>
        <p:spPr>
          <a:xfrm>
            <a:off x="6559154" y="1967142"/>
            <a:ext cx="4572330" cy="26219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866529" y="4989138"/>
            <a:ext cx="99130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 XII ACHIEVERS FROM SCIENCE, COMMERCE, AND HUMANITIES WERE FELICITATED FOR THEIR OUTSTANDING PERFORMANCE IN THE AISSCE EXAMINATIONS 2025.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prstClr val="black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740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57601" y="228600"/>
            <a:ext cx="1847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0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1567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185336" y="710810"/>
            <a:ext cx="967988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3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3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YOUNG SCHOLAR AWARD -2025</a:t>
            </a:r>
            <a:r>
              <a:rPr lang="en-IN" sz="2000" b="1" dirty="0"/>
              <a:t> </a:t>
            </a:r>
            <a:r>
              <a:rPr lang="en-US" sz="2000" b="1" dirty="0">
                <a:solidFill>
                  <a:srgbClr val="00003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ORGANISED BY AMANTRAN </a:t>
            </a:r>
            <a:r>
              <a:rPr lang="en-IN" sz="2000" b="1" dirty="0">
                <a:solidFill>
                  <a:srgbClr val="00003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TV NETWORK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24</a:t>
            </a:r>
            <a:r>
              <a:rPr lang="en-US" sz="24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June 2025</a:t>
            </a:r>
            <a:r>
              <a:rPr lang="en-IN" sz="2800" dirty="0"/>
              <a:t> </a:t>
            </a:r>
            <a:endParaRPr lang="en-US" sz="2800" b="1" dirty="0">
              <a:solidFill>
                <a:srgbClr val="00003E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6" t="11856" r="9579" b="4907"/>
          <a:stretch/>
        </p:blipFill>
        <p:spPr>
          <a:xfrm>
            <a:off x="1473706" y="1850263"/>
            <a:ext cx="4283935" cy="33357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8" b="31876"/>
          <a:stretch/>
        </p:blipFill>
        <p:spPr>
          <a:xfrm>
            <a:off x="6171705" y="1784230"/>
            <a:ext cx="4293567" cy="34678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084729" y="5371362"/>
            <a:ext cx="90991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EVENT CELEBRATED ACADEMIC EXCELLENCE AND RECOGNIZED THE REMARKABLE ACHIEVEMENTS OF THREE OF OUR TALENTED STUDENTS — </a:t>
            </a:r>
            <a:r>
              <a:rPr lang="en-GB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SAANVI KUMAR, ARKO PAL AND BIBHABARI KUNDU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I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549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3"/>
          <p:cNvSpPr/>
          <p:nvPr/>
        </p:nvSpPr>
        <p:spPr>
          <a:xfrm>
            <a:off x="2681378" y="2648309"/>
            <a:ext cx="7954992" cy="762000"/>
          </a:xfrm>
          <a:prstGeom prst="rect">
            <a:avLst/>
          </a:prstGeom>
          <a:noFill/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en-IN" sz="5400" dirty="0">
                <a:ln>
                  <a:solidFill>
                    <a:srgbClr val="E7E6E6">
                      <a:lumMod val="25000"/>
                    </a:srgbClr>
                  </a:solidFill>
                </a:ln>
                <a:solidFill>
                  <a:prstClr val="whit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Britannic Bold" panose="020B0903060703020204" pitchFamily="34" charset="0"/>
              </a:rPr>
              <a:t> </a:t>
            </a:r>
            <a:r>
              <a:rPr lang="en-IN" sz="5400" b="1" dirty="0">
                <a:ln>
                  <a:solidFill>
                    <a:srgbClr val="E7E6E6">
                      <a:lumMod val="25000"/>
                    </a:srgbClr>
                  </a:solidFill>
                </a:ln>
                <a:solidFill>
                  <a:prstClr val="whit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Britannic Bold" panose="020B0903060703020204" pitchFamily="34" charset="0"/>
              </a:rPr>
              <a:t>SPORTS AND GAMES</a:t>
            </a:r>
          </a:p>
        </p:txBody>
      </p:sp>
    </p:spTree>
    <p:extLst>
      <p:ext uri="{BB962C8B-B14F-4D97-AF65-F5344CB8AC3E}">
        <p14:creationId xmlns:p14="http://schemas.microsoft.com/office/powerpoint/2010/main" val="292477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2750" r="14562"/>
          <a:stretch/>
        </p:blipFill>
        <p:spPr>
          <a:xfrm>
            <a:off x="279879" y="405831"/>
            <a:ext cx="2003753" cy="19743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ounded Rectangle 5"/>
          <p:cNvSpPr/>
          <p:nvPr/>
        </p:nvSpPr>
        <p:spPr>
          <a:xfrm>
            <a:off x="2666578" y="125570"/>
            <a:ext cx="7633869" cy="316447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I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AARUSHI NANDI</a:t>
            </a: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Secured the </a:t>
            </a:r>
            <a:r>
              <a:rPr lang="en-IN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third position </a:t>
            </a: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under – 15 , </a:t>
            </a:r>
            <a:r>
              <a:rPr lang="en-IN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third position </a:t>
            </a: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Youth Girls Doubles and received 2 certificates at </a:t>
            </a:r>
            <a:r>
              <a:rPr lang="en-I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86th Cadet and Sub Junior National</a:t>
            </a: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Participated in  the </a:t>
            </a:r>
            <a:r>
              <a:rPr lang="en-I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South Asian Youth TABLE TENNIS Championship 2025</a:t>
            </a: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(U- 15 Girls) and </a:t>
            </a:r>
            <a:r>
              <a:rPr lang="en-I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won a </a:t>
            </a:r>
            <a:r>
              <a:rPr lang="en-IN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gold medal in U- 15 </a:t>
            </a: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Girls Team, a </a:t>
            </a:r>
            <a:r>
              <a:rPr lang="en-IN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gold medal in U- 15 Doubles </a:t>
            </a: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IN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silver medal in U- 15 Singles.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ranked </a:t>
            </a:r>
            <a:r>
              <a:rPr lang="en-IN" sz="1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</a:t>
            </a:r>
            <a:r>
              <a:rPr lang="en-IN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Nabin</a:t>
            </a:r>
            <a:r>
              <a:rPr lang="en-I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Sangha</a:t>
            </a:r>
            <a:r>
              <a:rPr lang="en-I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Table Tennis Championship – 2025, </a:t>
            </a: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State Ranking Stage - I Tournament (U - 19/Girls), organised by </a:t>
            </a:r>
            <a:r>
              <a:rPr lang="en-I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Nabin</a:t>
            </a: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Sangha</a:t>
            </a: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Club.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ecured the </a:t>
            </a:r>
            <a:r>
              <a:rPr lang="en-IN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position</a:t>
            </a:r>
            <a:r>
              <a:rPr lang="en-IN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 </a:t>
            </a:r>
            <a:r>
              <a:rPr lang="en-I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Calcutta Table Tennis Championship</a:t>
            </a: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(A State Ranking stage- II Tournament) (U - 17/ Girls - Singles).</a:t>
            </a:r>
            <a:endParaRPr lang="en-IN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5"/>
          <a:stretch/>
        </p:blipFill>
        <p:spPr bwMode="auto">
          <a:xfrm>
            <a:off x="9495634" y="3877175"/>
            <a:ext cx="1806849" cy="2160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92251" y="3487271"/>
            <a:ext cx="8800738" cy="255014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ANUSHKA ROY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Received 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Gold Medals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 Championship level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has been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selected for the National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Won </a:t>
            </a:r>
            <a:r>
              <a:rPr lang="en-I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Bronze medal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(Secured 3rd position) among 5 countries of South Asia ( India, Pakistan, Nepal, Bhutan &amp; Sri Lanka) and 14 participants of those 5 countries in Sub junior U-14, -45 Kg weight category, at Colombo 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SAKF ( South Asian Youth Karate Cup ) 2025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Came 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Third in 69</a:t>
            </a:r>
            <a:r>
              <a:rPr lang="en-GB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West Bengal State School Games.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09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3860" y="1944636"/>
            <a:ext cx="86991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10541" cmpd="sng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AISSCE(CLASS XII) RESULTS-2025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663803"/>
              </p:ext>
            </p:extLst>
          </p:nvPr>
        </p:nvGraphicFramePr>
        <p:xfrm>
          <a:off x="889688" y="2570143"/>
          <a:ext cx="10766853" cy="2311656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22654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554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6304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768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2170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77937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05017"/>
              </a:tblGrid>
              <a:tr h="11228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No. of Students</a:t>
                      </a:r>
                      <a:endParaRPr lang="en-IN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Appeared</a:t>
                      </a:r>
                      <a:endParaRPr lang="en-IN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Qualified</a:t>
                      </a:r>
                      <a:endParaRPr lang="en-IN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90%</a:t>
                      </a:r>
                      <a:r>
                        <a:rPr lang="en-IN" sz="1800" kern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</a:t>
                      </a:r>
                      <a:r>
                        <a:rPr lang="en-IN" sz="1800" kern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Above</a:t>
                      </a:r>
                      <a:endParaRPr lang="en-IN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80%</a:t>
                      </a:r>
                      <a:r>
                        <a:rPr lang="en-IN" sz="1800" kern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Above</a:t>
                      </a:r>
                      <a:endParaRPr lang="en-IN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75% and</a:t>
                      </a:r>
                      <a:r>
                        <a:rPr lang="en-IN" sz="1800" kern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Above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(Distinction)</a:t>
                      </a:r>
                      <a:endParaRPr lang="en-IN" sz="1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N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kern="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Average</a:t>
                      </a:r>
                      <a:endParaRPr lang="en-IN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888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Senior Secondary</a:t>
                      </a:r>
                      <a:r>
                        <a:rPr lang="en-IN" sz="1800" kern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Level Examination (AISSCE)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(Class XII)</a:t>
                      </a:r>
                      <a:endParaRPr lang="en-IN" sz="1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en-IN" sz="1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(100%)</a:t>
                      </a:r>
                      <a:endParaRPr lang="en-IN" sz="1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(40%)</a:t>
                      </a:r>
                      <a:endParaRPr lang="en-IN" sz="1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(78.40%)</a:t>
                      </a:r>
                      <a:endParaRPr lang="en-IN" sz="1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(90%)</a:t>
                      </a:r>
                      <a:endParaRPr lang="en-IN" sz="1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 kern="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86.41%</a:t>
                      </a:r>
                      <a:endParaRPr lang="en-IN" sz="1800" b="1" kern="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4943341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48970" y="277906"/>
            <a:ext cx="8675712" cy="305696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SAANVI MAITI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Secured 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position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50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Metres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Back Stroke.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Secured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 position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100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metres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Free Style.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Secured 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Third position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100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metres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Apex- Pulse of Triumph, 2024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organised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Asian International School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Received </a:t>
            </a:r>
            <a:r>
              <a:rPr lang="en-IN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 medals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 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CBSE Far East Zone Swimming Competition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has qualified for the 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CBSE National level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Won </a:t>
            </a:r>
            <a:r>
              <a:rPr lang="en-IN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Gold Medal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200m Backstroke, Silver Medal in 400m Freestyle and Silver Medal in 800m Freestyle.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clinched the Gold Medal at the CBSE Athletic Meet Cluster II – 2025.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0" t="35434" r="32323" b="49423"/>
          <a:stretch/>
        </p:blipFill>
        <p:spPr>
          <a:xfrm>
            <a:off x="9474281" y="1002535"/>
            <a:ext cx="2350166" cy="20559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3258355" y="3595092"/>
            <a:ext cx="8055105" cy="195441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SUNISHKA DUTTA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been selected for the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 Games Federation of India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(SGFI).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68th National School Games in ARTISTIC GYMNASTICS for U- 14 GIRLS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secured the </a:t>
            </a:r>
            <a:r>
              <a:rPr lang="en-IN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Position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Artistic Beam and </a:t>
            </a:r>
            <a:r>
              <a:rPr lang="en-IN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Third Position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Floor Exercise.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Received a </a:t>
            </a:r>
            <a:r>
              <a:rPr lang="en-IN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Bronze medal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three certificates.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I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0" t="23750" r="41600" b="56300"/>
          <a:stretch/>
        </p:blipFill>
        <p:spPr>
          <a:xfrm>
            <a:off x="1169053" y="3595092"/>
            <a:ext cx="1504109" cy="21422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1186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5" t="9051" r="28212" b="29000"/>
          <a:stretch/>
        </p:blipFill>
        <p:spPr>
          <a:xfrm>
            <a:off x="458394" y="177483"/>
            <a:ext cx="1800200" cy="21538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2704286" y="248673"/>
            <a:ext cx="8141366" cy="167696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VENKATESH DAS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become ‘</a:t>
            </a:r>
            <a:r>
              <a:rPr lang="en-US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ARENA INTERNATIONAL MASTER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 (AIM) honored by FIDE, Switzerland.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Secured 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30th rank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main group) in the '1st Pro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Skillcraft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International Classical Open FIDE Rated Chess Tournament‘.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Secured the 2nd position in the Inter school Chess Tournament 2025 held at The Scottish Church Collegiate School.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r="26119" b="29000"/>
          <a:stretch/>
        </p:blipFill>
        <p:spPr>
          <a:xfrm>
            <a:off x="9684976" y="2201371"/>
            <a:ext cx="1314718" cy="19279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ounded Rectangle 8"/>
          <p:cNvSpPr/>
          <p:nvPr/>
        </p:nvSpPr>
        <p:spPr>
          <a:xfrm>
            <a:off x="1903388" y="2149987"/>
            <a:ext cx="7741804" cy="127141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DEBAYAN RAY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emerged </a:t>
            </a:r>
            <a:r>
              <a:rPr lang="en-US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CHAMPION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CPPA Open International FIDE Rated Chess Tournament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Dibrugarh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District, Assam.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Also became the </a:t>
            </a:r>
            <a:r>
              <a:rPr lang="en-IN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 CHAMPION</a:t>
            </a:r>
            <a:r>
              <a:rPr lang="en-IN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</a:t>
            </a:r>
            <a:r>
              <a:rPr lang="en-I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West Bengal State Rapid &amp; Blitz Chess Championship 2025 (RAPID)</a:t>
            </a:r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organised by SBDS, KOLKATA.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02" y="3766168"/>
            <a:ext cx="1757886" cy="16018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ounded Rectangle 10"/>
          <p:cNvSpPr/>
          <p:nvPr/>
        </p:nvSpPr>
        <p:spPr>
          <a:xfrm>
            <a:off x="2129995" y="3675246"/>
            <a:ext cx="7046771" cy="112856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NEELABHRO BANDYOPADHYAY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/>
              <a:t> </a:t>
            </a:r>
            <a:r>
              <a:rPr lang="en-IN" sz="1400" dirty="0"/>
              <a:t>Secured the </a:t>
            </a:r>
            <a:r>
              <a:rPr lang="en-IN" sz="1400" b="1" dirty="0">
                <a:solidFill>
                  <a:srgbClr val="0070C0"/>
                </a:solidFill>
              </a:rPr>
              <a:t>10th Position</a:t>
            </a:r>
            <a:r>
              <a:rPr lang="en-IN" sz="1400" dirty="0"/>
              <a:t> and got cash </a:t>
            </a:r>
            <a:r>
              <a:rPr lang="en-IN" sz="1400" b="1" dirty="0">
                <a:solidFill>
                  <a:schemeClr val="accent2">
                    <a:lumMod val="75000"/>
                  </a:schemeClr>
                </a:solidFill>
              </a:rPr>
              <a:t>Prize of </a:t>
            </a:r>
            <a:r>
              <a:rPr lang="en-IN" sz="1400" b="1" dirty="0" err="1">
                <a:solidFill>
                  <a:schemeClr val="accent2">
                    <a:lumMod val="75000"/>
                  </a:schemeClr>
                </a:solidFill>
              </a:rPr>
              <a:t>Rs</a:t>
            </a:r>
            <a:r>
              <a:rPr lang="en-IN" sz="1400" b="1" dirty="0">
                <a:solidFill>
                  <a:schemeClr val="accent2">
                    <a:lumMod val="75000"/>
                  </a:schemeClr>
                </a:solidFill>
              </a:rPr>
              <a:t> 7000/- </a:t>
            </a:r>
            <a:r>
              <a:rPr lang="en-IN" sz="1400" dirty="0"/>
              <a:t>and one certificate in </a:t>
            </a:r>
            <a:r>
              <a:rPr lang="en-IN" sz="1400" b="1" dirty="0"/>
              <a:t>First Royal Rivals International Open Fide Rated Chess Tournament -2024</a:t>
            </a:r>
            <a:r>
              <a:rPr lang="en-IN" sz="1400" dirty="0"/>
              <a:t>.</a:t>
            </a:r>
          </a:p>
          <a:p>
            <a:endParaRPr lang="en-IN" sz="1600" dirty="0"/>
          </a:p>
        </p:txBody>
      </p:sp>
      <p:sp>
        <p:nvSpPr>
          <p:cNvPr id="12" name="Rounded Rectangle 11"/>
          <p:cNvSpPr/>
          <p:nvPr/>
        </p:nvSpPr>
        <p:spPr>
          <a:xfrm>
            <a:off x="2348301" y="5028159"/>
            <a:ext cx="6158948" cy="116065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TANISH DAS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Won the </a:t>
            </a:r>
            <a:r>
              <a:rPr lang="en-GB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Silver Medal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 SGFI State Chess Tournament 2025. His hard work, focus, and determination truly shine through this achievement</a:t>
            </a:r>
            <a:r>
              <a:rPr lang="en-GB" sz="2400" dirty="0"/>
              <a:t>.</a:t>
            </a:r>
            <a:endParaRPr lang="en-US" sz="2400" b="1" dirty="0"/>
          </a:p>
        </p:txBody>
      </p:sp>
      <p:pic>
        <p:nvPicPr>
          <p:cNvPr id="13" name="Picture 1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80" y="4465439"/>
            <a:ext cx="1393807" cy="18470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578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50772" y="48455"/>
            <a:ext cx="8144993" cy="273060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/>
              <a:t>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AVIGYAN CHAKRABARTI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Showed remarkable prowess in Karate, representing the </a:t>
            </a:r>
            <a:r>
              <a:rPr lang="en-I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Wadokai</a:t>
            </a:r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style in the Under 30 Kg, below 13 Boys category. Currently holding a </a:t>
            </a:r>
            <a:r>
              <a:rPr lang="en-IN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Brown Belt</a:t>
            </a:r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Participated in various prestigious tournaments during the academic year 2024–25 and secured commendable positions.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N24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pargana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District WADOKAI Karate  Championship 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Kata -&gt; 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Gold</a:t>
            </a:r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Kumite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Bronze</a:t>
            </a:r>
            <a:endParaRPr lang="en-IN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West Bengal WADOKAI karate  Championship</a:t>
            </a:r>
            <a:endParaRPr lang="en-I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Kata : </a:t>
            </a:r>
            <a:r>
              <a:rPr lang="en-US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Silver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Kumite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Bronze</a:t>
            </a:r>
            <a:endParaRPr lang="en-IN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India WADOKAI karate  Championship</a:t>
            </a:r>
            <a:endParaRPr lang="en-I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Kata : 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Gold</a:t>
            </a:r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Kumite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Bronze</a:t>
            </a:r>
            <a:endParaRPr lang="en-I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5" r="26379"/>
          <a:stretch/>
        </p:blipFill>
        <p:spPr>
          <a:xfrm>
            <a:off x="9120369" y="323057"/>
            <a:ext cx="1546572" cy="19399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12" descr="A person holding a flag&#10;&#10;AI-generated content may be incorrect.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3" t="33670" r="15270" b="1"/>
          <a:stretch/>
        </p:blipFill>
        <p:spPr>
          <a:xfrm>
            <a:off x="1452282" y="2973283"/>
            <a:ext cx="1468842" cy="1807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ounded Rectangle 13"/>
          <p:cNvSpPr/>
          <p:nvPr/>
        </p:nvSpPr>
        <p:spPr>
          <a:xfrm>
            <a:off x="3074894" y="3048001"/>
            <a:ext cx="6822141" cy="118334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SHARIQA SHAHID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Champion in the U-17 Girls Team, at the CBSE Far East Zone Table Tennis Competition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739557" y="4974533"/>
            <a:ext cx="7975680" cy="129411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I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JULINKA ROY CHOWDHURY </a:t>
            </a:r>
            <a:endParaRPr lang="en-I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Champion of IGU (Indian Golf Union)</a:t>
            </a: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East Zone in under – 13 girls’ category, she got the </a:t>
            </a:r>
            <a:r>
              <a:rPr lang="en-IN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 rank</a:t>
            </a: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based on the </a:t>
            </a:r>
            <a:r>
              <a:rPr lang="en-I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IGU East Zone Tour Tournaments</a:t>
            </a: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throughout 2024.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Also at the </a:t>
            </a:r>
            <a:r>
              <a:rPr lang="en-IN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leader position </a:t>
            </a: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IGU East Zone ranking so far up to October’25.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3" t="26014" r="49826" b="41830"/>
          <a:stretch/>
        </p:blipFill>
        <p:spPr>
          <a:xfrm>
            <a:off x="9821443" y="4608460"/>
            <a:ext cx="1201272" cy="16601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718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3"/>
          <p:cNvSpPr/>
          <p:nvPr/>
        </p:nvSpPr>
        <p:spPr>
          <a:xfrm>
            <a:off x="2725271" y="2474259"/>
            <a:ext cx="7467600" cy="762000"/>
          </a:xfrm>
          <a:prstGeom prst="rect">
            <a:avLst/>
          </a:prstGeom>
          <a:noFill/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endParaRPr lang="en-IN" sz="4800" dirty="0">
              <a:ln>
                <a:solidFill>
                  <a:srgbClr val="E7E6E6">
                    <a:lumMod val="25000"/>
                  </a:srgbClr>
                </a:solidFill>
              </a:ln>
              <a:solidFill>
                <a:srgbClr val="CCFF99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Castellar" pitchFamily="18" charset="0"/>
            </a:endParaRPr>
          </a:p>
          <a:p>
            <a:pPr algn="ctr"/>
            <a:r>
              <a:rPr lang="en-IN" sz="4000" b="1" dirty="0">
                <a:ln>
                  <a:solidFill>
                    <a:srgbClr val="E7E6E6">
                      <a:lumMod val="25000"/>
                    </a:srgbClr>
                  </a:solidFill>
                </a:ln>
                <a:solidFill>
                  <a:srgbClr val="003399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EVENTS IN SPORTS  </a:t>
            </a:r>
          </a:p>
          <a:p>
            <a:pPr algn="ctr"/>
            <a:endParaRPr sz="3600" dirty="0">
              <a:ln>
                <a:solidFill>
                  <a:srgbClr val="E7E6E6">
                    <a:lumMod val="25000"/>
                  </a:srgbClr>
                </a:solidFill>
              </a:ln>
              <a:solidFill>
                <a:srgbClr val="CCFF99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55094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4129" y="135263"/>
            <a:ext cx="46782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ANNUAL SPORTS MEET 2024 </a:t>
            </a:r>
          </a:p>
          <a:p>
            <a:pPr algn="ctr"/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2200" b="1" baseline="30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 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December 2024</a:t>
            </a:r>
            <a:endParaRPr lang="en-IN" sz="22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08" y="1011383"/>
            <a:ext cx="3337232" cy="22234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54" y="548110"/>
            <a:ext cx="3467689" cy="23103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515" y="1176846"/>
            <a:ext cx="3625387" cy="24154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74" y="3218471"/>
            <a:ext cx="3088063" cy="20574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078" y="3747243"/>
            <a:ext cx="3044826" cy="21226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3940936" y="3747243"/>
            <a:ext cx="43933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en-IN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SMT. JYOTIRMOYEE SIKDAR</a:t>
            </a:r>
            <a:r>
              <a:rPr lang="en-I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RENOWNED INDIAN ATHLETE AND PADMA SHRI AWARDEE,  AND </a:t>
            </a:r>
          </a:p>
          <a:p>
            <a:pPr algn="ctr"/>
            <a:r>
              <a:rPr lang="en-IN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SHRI. SOMNATH DUTTA</a:t>
            </a:r>
            <a:r>
              <a:rPr lang="en-I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DISTRICT PHYSICAL EDUCATION OFFICER, YOUTH WELFARE, NORTH 24 PARGANAS</a:t>
            </a:r>
          </a:p>
          <a:p>
            <a:pPr algn="ctr"/>
            <a:r>
              <a:rPr lang="en-I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GRACED THE EVENT WITH THEIR PRESENCE</a:t>
            </a:r>
            <a:r>
              <a:rPr lang="en-I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05087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01743" y="249821"/>
            <a:ext cx="46782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BIDHANNAGAR SUBDIVISION SCHOOL GAMES &amp; SPORTS COUNCIL </a:t>
            </a:r>
          </a:p>
          <a:p>
            <a:pPr algn="ctr"/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000" b="1" baseline="30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 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February 2025</a:t>
            </a:r>
            <a:endParaRPr lang="en-IN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20"/>
          <a:stretch/>
        </p:blipFill>
        <p:spPr>
          <a:xfrm>
            <a:off x="482299" y="249821"/>
            <a:ext cx="2608766" cy="25650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4" r="19194"/>
          <a:stretch/>
        </p:blipFill>
        <p:spPr>
          <a:xfrm>
            <a:off x="8943083" y="249821"/>
            <a:ext cx="2298253" cy="27516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2" t="10395" r="3903" b="-708"/>
          <a:stretch/>
        </p:blipFill>
        <p:spPr>
          <a:xfrm>
            <a:off x="715399" y="3204954"/>
            <a:ext cx="2142565" cy="27134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1" t="31144" r="16055"/>
          <a:stretch/>
        </p:blipFill>
        <p:spPr>
          <a:xfrm>
            <a:off x="9000159" y="3343834"/>
            <a:ext cx="2241177" cy="26687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7899"/>
              </p:ext>
            </p:extLst>
          </p:nvPr>
        </p:nvGraphicFramePr>
        <p:xfrm>
          <a:off x="3467708" y="1625650"/>
          <a:ext cx="5338541" cy="305255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694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162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2743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51087">
                <a:tc>
                  <a:txBody>
                    <a:bodyPr/>
                    <a:lstStyle/>
                    <a:p>
                      <a:r>
                        <a:rPr lang="en-GB" sz="1400" b="1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 OF THE STUDENTS</a:t>
                      </a:r>
                      <a:endParaRPr lang="en-IN" sz="1400" b="1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EVENTS</a:t>
                      </a:r>
                      <a:endParaRPr lang="en-IN" sz="1400" b="1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u="sng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POSITIONS</a:t>
                      </a:r>
                      <a:endParaRPr lang="en-IN" sz="1400" b="1" u="sng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30285">
                <a:tc>
                  <a:txBody>
                    <a:bodyPr/>
                    <a:lstStyle/>
                    <a:p>
                      <a:r>
                        <a:rPr lang="en-IN" sz="1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MRITSA SAHA BHOWMIK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1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100M RACE</a:t>
                      </a:r>
                    </a:p>
                    <a:p>
                      <a:r>
                        <a:rPr lang="en-GB" sz="1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</a:t>
                      </a:r>
                      <a:r>
                        <a:rPr lang="en-GB" sz="14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JUMP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THIRD</a:t>
                      </a:r>
                    </a:p>
                    <a:p>
                      <a:r>
                        <a:rPr lang="en-GB" sz="1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SECOND</a:t>
                      </a:r>
                      <a:endParaRPr lang="en-IN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89815">
                <a:tc>
                  <a:txBody>
                    <a:bodyPr/>
                    <a:lstStyle/>
                    <a:p>
                      <a:r>
                        <a:rPr lang="en-IN" sz="1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SAANVI MAITI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sz="1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3000M RACE</a:t>
                      </a:r>
                    </a:p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1500M RACE</a:t>
                      </a:r>
                    </a:p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800M RACE</a:t>
                      </a:r>
                      <a:endParaRPr lang="en-IN" sz="1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FIRST</a:t>
                      </a:r>
                    </a:p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SECOND</a:t>
                      </a:r>
                    </a:p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THIRD</a:t>
                      </a:r>
                      <a:r>
                        <a:rPr lang="en-GB" sz="14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IN" sz="1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1087">
                <a:tc>
                  <a:txBody>
                    <a:bodyPr/>
                    <a:lstStyle/>
                    <a:p>
                      <a:r>
                        <a:rPr lang="en-IN" sz="14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ARISHA SADIQUE KHAN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100M RACE</a:t>
                      </a:r>
                      <a:endParaRPr lang="en-IN" sz="14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SECOND</a:t>
                      </a:r>
                      <a:endParaRPr lang="en-IN" sz="14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30285">
                <a:tc>
                  <a:txBody>
                    <a:bodyPr/>
                    <a:lstStyle/>
                    <a:p>
                      <a:r>
                        <a:rPr lang="en-IN" sz="1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SARTHAK BANERJEE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400M RACE</a:t>
                      </a:r>
                    </a:p>
                    <a:p>
                      <a:r>
                        <a:rPr lang="en-GB" sz="1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800M RACE</a:t>
                      </a:r>
                      <a:endParaRPr lang="en-IN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SECOND</a:t>
                      </a:r>
                    </a:p>
                    <a:p>
                      <a:r>
                        <a:rPr lang="en-GB" sz="1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THIRD</a:t>
                      </a:r>
                      <a:endParaRPr lang="en-IN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30025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65172" y="39172"/>
            <a:ext cx="55636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INTERNATIONAL DAY OF YOGA </a:t>
            </a:r>
          </a:p>
          <a:p>
            <a:pPr algn="ctr"/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21</a:t>
            </a:r>
            <a:r>
              <a:rPr lang="en-US" sz="2200" b="1" baseline="30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st 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June 2025</a:t>
            </a:r>
            <a:endParaRPr lang="en-IN" sz="22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808" y="871490"/>
            <a:ext cx="4312203" cy="43122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893" y="1295294"/>
            <a:ext cx="3436597" cy="25774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1275009" y="5262103"/>
            <a:ext cx="9337184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IN" sz="20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STUDENTS, PARENTS AND TEACHERS ACTIVELY TOOK PART AND ENGAGED THEMSELVES IN DOING VARIOUS YOGA POSES FOR THE OVERALL HEALTH. </a:t>
            </a:r>
            <a:endParaRPr lang="en-IN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7"/>
          <a:stretch/>
        </p:blipFill>
        <p:spPr>
          <a:xfrm>
            <a:off x="117257" y="1031683"/>
            <a:ext cx="3474439" cy="38535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80061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l="-15000" r="-20000" b="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94766" y="214102"/>
            <a:ext cx="46782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CBSE FAR EAST ZONE CHESS COMPETITION</a:t>
            </a:r>
            <a:endParaRPr lang="en-IN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baseline="30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st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August 2025</a:t>
            </a:r>
            <a:endParaRPr lang="en-IN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58" y="1649371"/>
            <a:ext cx="4400053" cy="34963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0" t="23009" r="10906"/>
          <a:stretch/>
        </p:blipFill>
        <p:spPr>
          <a:xfrm>
            <a:off x="7557247" y="1649371"/>
            <a:ext cx="3424517" cy="34963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Rectangle 1"/>
          <p:cNvSpPr/>
          <p:nvPr/>
        </p:nvSpPr>
        <p:spPr>
          <a:xfrm>
            <a:off x="1032558" y="5458048"/>
            <a:ext cx="110026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TANISH DAS, NEELABHRO BANDYOPADHYAY, VENKATESH DAS, AND DEBAYAN RAY AS</a:t>
            </a:r>
          </a:p>
          <a:p>
            <a:r>
              <a:rPr lang="en-IN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UNBEATEN CHAMPIONS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THE CBSE FAR EAST ZONE CHESS COMPETITION.</a:t>
            </a:r>
          </a:p>
        </p:txBody>
      </p:sp>
    </p:spTree>
    <p:extLst>
      <p:ext uri="{BB962C8B-B14F-4D97-AF65-F5344CB8AC3E}">
        <p14:creationId xmlns:p14="http://schemas.microsoft.com/office/powerpoint/2010/main" val="7003633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t="-6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36383" y="176364"/>
            <a:ext cx="622049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CBSE FAR EAST ZONE</a:t>
            </a:r>
          </a:p>
          <a:p>
            <a:pPr algn="ctr"/>
            <a:r>
              <a:rPr lang="en-GB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TABLE TENNIS COMPETITION</a:t>
            </a:r>
            <a:endParaRPr lang="en-IN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200" b="1" baseline="30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st 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-5</a:t>
            </a:r>
            <a:r>
              <a:rPr lang="en-US" sz="2200" b="1" baseline="30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August 2025</a:t>
            </a:r>
            <a:endParaRPr lang="en-IN" sz="22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929" y="1204650"/>
            <a:ext cx="2976453" cy="34234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A person holding a fla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800" y="1245007"/>
            <a:ext cx="3306725" cy="34234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A person holding a flag&#10;&#10;AI-generated content may be incorrect.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943" y="1245006"/>
            <a:ext cx="2918381" cy="34234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824249" y="4733034"/>
            <a:ext cx="40125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4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AARUSHI NANDI AND PRAGYANSHA PATRA</a:t>
            </a:r>
            <a:r>
              <a:rPr lang="en-IN" sz="1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N" sz="1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EMERGED AS CHAMPIONS IN THE </a:t>
            </a:r>
          </a:p>
          <a:p>
            <a:pPr algn="ctr"/>
            <a:r>
              <a:rPr lang="en-IN" sz="1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TEAM EVENT.</a:t>
            </a:r>
            <a:endParaRPr lang="en-I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90144" y="473303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sz="1600" b="1" kern="1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AARUSHI NANDI (U-17)</a:t>
            </a:r>
            <a:r>
              <a:rPr lang="en-IN" sz="1600" kern="1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IN" sz="1600" b="1" kern="1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SHARIQA SHAHID (U-14)</a:t>
            </a:r>
            <a:r>
              <a:rPr lang="en-IN" sz="1600" kern="1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N" sz="1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HAVE ALSO CLINCHED INDIVIDUAL TITLES, WINNING IN THEIR RESPECTIVE CATEGORIES. </a:t>
            </a:r>
            <a:endParaRPr lang="en-I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456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74819" y="221302"/>
            <a:ext cx="617367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MIXED UNDER 17 </a:t>
            </a:r>
          </a:p>
          <a:p>
            <a:pPr algn="ctr"/>
            <a:r>
              <a:rPr lang="en-GB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NATIONAL CHESS CHAMPIONSHIP 2025</a:t>
            </a:r>
          </a:p>
          <a:p>
            <a:pPr algn="ctr"/>
            <a:r>
              <a:rPr lang="en-GB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GB" sz="2200" b="1" baseline="30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GB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September 2025</a:t>
            </a:r>
          </a:p>
          <a:p>
            <a:pPr algn="ctr"/>
            <a:endParaRPr lang="en-IN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" t="8196" r="3453" b="17136"/>
          <a:stretch/>
        </p:blipFill>
        <p:spPr>
          <a:xfrm>
            <a:off x="889854" y="1455440"/>
            <a:ext cx="5726050" cy="3950450"/>
          </a:xfrm>
          <a:prstGeom prst="rect">
            <a:avLst/>
          </a:prstGeom>
          <a:ln w="38100" cap="sq">
            <a:solidFill>
              <a:schemeClr val="bg1">
                <a:lumMod val="9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7377954" y="2340578"/>
            <a:ext cx="4724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b="1" kern="1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TANISH DAS, NEELABHRO BANDYOPADHYAY, VENKATESH DAS AND DEBAYAN RAY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EMERGED AS THE </a:t>
            </a:r>
            <a:r>
              <a:rPr lang="en-IN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CHAMPION</a:t>
            </a:r>
            <a:r>
              <a:rPr lang="en-IN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MIXED UNDER 17 NATIONAL CHESS CHAMPIONSHIP 2025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HELD AT MDS PUBLIC SCHOOL, UDAIPUR. </a:t>
            </a:r>
          </a:p>
        </p:txBody>
      </p:sp>
    </p:spTree>
    <p:extLst>
      <p:ext uri="{BB962C8B-B14F-4D97-AF65-F5344CB8AC3E}">
        <p14:creationId xmlns:p14="http://schemas.microsoft.com/office/powerpoint/2010/main" val="16947601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168" y="1707292"/>
            <a:ext cx="8200766" cy="410038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04552517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74878" y="79348"/>
            <a:ext cx="748789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CBSE 69</a:t>
            </a:r>
            <a:r>
              <a:rPr lang="en-GB" sz="2000" b="1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GB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NATIONAL SCHOOL GAMES (CHESS UNDER 17) AGARTALA, TRIPURA</a:t>
            </a:r>
          </a:p>
          <a:p>
            <a:pPr algn="ctr"/>
            <a:r>
              <a:rPr lang="en-GB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27</a:t>
            </a:r>
            <a:r>
              <a:rPr lang="en-GB" sz="2200" b="1" baseline="30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GB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November 2025</a:t>
            </a:r>
            <a:endParaRPr lang="en-IN" sz="22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13"/>
          <a:stretch/>
        </p:blipFill>
        <p:spPr>
          <a:xfrm>
            <a:off x="7015919" y="3690551"/>
            <a:ext cx="4865156" cy="29161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87" y="1293341"/>
            <a:ext cx="4613986" cy="35758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015919" y="1293341"/>
            <a:ext cx="509370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BGKV BOYS CHESS TEAM CREATED HISTORY!</a:t>
            </a:r>
          </a:p>
          <a:p>
            <a:r>
              <a:rPr lang="en-GB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TREMENDOUS ACCOMPLISHMENT BY BECOMING THE </a:t>
            </a:r>
            <a:r>
              <a:rPr lang="en-GB" sz="1600" b="1" u="sng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UNBEATEN CHAMPION </a:t>
            </a:r>
            <a:r>
              <a:rPr lang="en-GB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SGFI</a:t>
            </a:r>
          </a:p>
          <a:p>
            <a:endParaRPr lang="en-GB" sz="16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MEMBERS: </a:t>
            </a:r>
          </a:p>
          <a:p>
            <a:r>
              <a:rPr lang="en-IN" sz="16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TANISH DAS, NEELABHRO BANDYOPADHYAY, VENKATESH DAS AND DEBAYAN RAY</a:t>
            </a:r>
            <a:endParaRPr lang="en-IN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06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57600" y="228600"/>
            <a:ext cx="18473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0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15673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8" name="CustomShape 3"/>
          <p:cNvSpPr/>
          <p:nvPr/>
        </p:nvSpPr>
        <p:spPr>
          <a:xfrm>
            <a:off x="528918" y="2586335"/>
            <a:ext cx="11331388" cy="762000"/>
          </a:xfrm>
          <a:prstGeom prst="rect">
            <a:avLst/>
          </a:prstGeom>
          <a:noFill/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endParaRPr lang="en-IN" sz="4800" dirty="0">
              <a:ln>
                <a:solidFill>
                  <a:srgbClr val="E7E6E6">
                    <a:lumMod val="25000"/>
                  </a:srgbClr>
                </a:solidFill>
              </a:ln>
              <a:solidFill>
                <a:srgbClr val="CCFF99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Castellar" pitchFamily="18" charset="0"/>
            </a:endParaRPr>
          </a:p>
          <a:p>
            <a:pPr algn="ctr"/>
            <a:r>
              <a:rPr lang="en-IN" sz="4000" b="1" dirty="0">
                <a:ln>
                  <a:solidFill>
                    <a:srgbClr val="E7E6E6">
                      <a:lumMod val="25000"/>
                    </a:srgbClr>
                  </a:solidFill>
                </a:ln>
                <a:solidFill>
                  <a:srgbClr val="003399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7200" b="1" dirty="0">
                <a:ln>
                  <a:solidFill>
                    <a:srgbClr val="E7E6E6">
                      <a:lumMod val="25000"/>
                    </a:srgbClr>
                  </a:solidFill>
                </a:ln>
                <a:solidFill>
                  <a:srgbClr val="003399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ACTIVITIES</a:t>
            </a:r>
          </a:p>
          <a:p>
            <a:pPr algn="ctr"/>
            <a:r>
              <a:rPr lang="en-IN" sz="7200" b="1" dirty="0">
                <a:ln>
                  <a:solidFill>
                    <a:srgbClr val="E7E6E6">
                      <a:lumMod val="25000"/>
                    </a:srgbClr>
                  </a:solidFill>
                </a:ln>
                <a:solidFill>
                  <a:srgbClr val="003399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&amp;</a:t>
            </a:r>
            <a:r>
              <a:rPr lang="en-IN" sz="7200" b="1" u="sng" dirty="0"/>
              <a:t> </a:t>
            </a:r>
          </a:p>
          <a:p>
            <a:pPr algn="ctr"/>
            <a:r>
              <a:rPr lang="en-IN" sz="7200" b="1" dirty="0">
                <a:ln>
                  <a:solidFill>
                    <a:srgbClr val="E7E6E6">
                      <a:lumMod val="25000"/>
                    </a:srgbClr>
                  </a:solidFill>
                </a:ln>
                <a:solidFill>
                  <a:srgbClr val="003399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ENDEAVORS</a:t>
            </a:r>
          </a:p>
          <a:p>
            <a:pPr algn="ctr"/>
            <a:endParaRPr sz="3600" dirty="0">
              <a:ln>
                <a:solidFill>
                  <a:srgbClr val="E7E6E6">
                    <a:lumMod val="25000"/>
                  </a:srgbClr>
                </a:solidFill>
              </a:ln>
              <a:solidFill>
                <a:srgbClr val="CCFF99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5498048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57601" y="228600"/>
            <a:ext cx="1847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1567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2350" y="112619"/>
            <a:ext cx="5512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13</a:t>
            </a:r>
            <a:r>
              <a:rPr lang="en-IN" b="1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I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NATIONAL INTEGRATION CAMP</a:t>
            </a:r>
          </a:p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25</a:t>
            </a:r>
            <a:r>
              <a:rPr lang="en-US" b="1" baseline="30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April 2025-1</a:t>
            </a:r>
            <a:r>
              <a:rPr lang="en-US" b="1" baseline="30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May 2025</a:t>
            </a:r>
            <a:endParaRPr lang="en-IN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7" t="12255" r="16912"/>
          <a:stretch/>
        </p:blipFill>
        <p:spPr>
          <a:xfrm>
            <a:off x="427191" y="936486"/>
            <a:ext cx="2214282" cy="24679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36" y="3628089"/>
            <a:ext cx="2122592" cy="2411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7"/>
          <a:stretch/>
        </p:blipFill>
        <p:spPr>
          <a:xfrm>
            <a:off x="2983226" y="941581"/>
            <a:ext cx="2196126" cy="24679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711420" y="3628089"/>
            <a:ext cx="29314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b="1" kern="1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TEAM OF SIX STUDENTS FROM BGKV PROUDLY REPRESENTED THE SCHOOL AT THE </a:t>
            </a:r>
            <a:r>
              <a:rPr lang="en-IN" sz="1600" b="1" kern="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13</a:t>
            </a:r>
            <a:r>
              <a:rPr lang="en-IN" sz="1600" b="1" kern="100" baseline="30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en-IN" sz="1600" b="1" kern="1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NATIONAL INTEGRATION CAMP, HOSTED BY BHAVAN'S SRI RAMAKRISHNA VIDYALAYA, SAINIKPURI, HYDERABAD</a:t>
            </a:r>
            <a:endParaRPr lang="en-IN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39847" y="37673"/>
            <a:ext cx="43465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SCIENCE FAIR 2025,ORGANISED BY</a:t>
            </a:r>
          </a:p>
          <a:p>
            <a:pPr algn="ctr"/>
            <a:r>
              <a:rPr lang="en-I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PASCHIM BANGA VIGYAN MANCHA</a:t>
            </a:r>
          </a:p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b="1" baseline="30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July 2025</a:t>
            </a:r>
            <a:endParaRPr lang="en-IN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341" y="1337628"/>
            <a:ext cx="2896448" cy="20487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655" y="2872059"/>
            <a:ext cx="2931745" cy="21695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1" name="Rectangle 20"/>
          <p:cNvSpPr/>
          <p:nvPr/>
        </p:nvSpPr>
        <p:spPr>
          <a:xfrm>
            <a:off x="6096000" y="5157245"/>
            <a:ext cx="6096000" cy="10143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OUR STUDENTS ENTHUSIASTICALLY PARTICIPATED IN THE ENGAGING SESSION “HATE KALOME BIGYAN” CONDUCTED BY </a:t>
            </a:r>
            <a:r>
              <a:rPr lang="en-US" sz="1400" b="1" kern="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TARUN MUKHERJEE </a:t>
            </a:r>
            <a:r>
              <a:rPr lang="en-US" sz="1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HIS TEAM, AS WELL AS AN INSIGHTFUL ASTRONOMY SESSION </a:t>
            </a:r>
            <a:r>
              <a:rPr lang="en-US" sz="1400" b="1" kern="1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BY DR. DEBI PRASAD DUARI. </a:t>
            </a:r>
            <a:endParaRPr lang="en-IN" sz="1200" b="1" kern="100" dirty="0">
              <a:solidFill>
                <a:schemeClr val="accent4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517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3170" y="300367"/>
            <a:ext cx="46782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INAUGURATION OF INTERACT CLUB </a:t>
            </a:r>
          </a:p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US" b="1" baseline="30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July 2025</a:t>
            </a:r>
            <a:endParaRPr lang="en-IN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06"/>
          <a:stretch/>
        </p:blipFill>
        <p:spPr>
          <a:xfrm>
            <a:off x="683573" y="1219413"/>
            <a:ext cx="3870385" cy="20811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73" y="3525912"/>
            <a:ext cx="4022784" cy="18092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6703309" y="5335198"/>
            <a:ext cx="5118847" cy="783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IN" sz="1400" b="1" kern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GREEN PLEDGE </a:t>
            </a:r>
            <a:r>
              <a:rPr lang="en-IN" sz="1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BEING TAKEN BY ALL STUDENTS,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IN" sz="14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RE-AFFIRMING THEIR COMMITMENT TO SUSTAINABILITY AND ECO-FRIENDLY PRACTICES</a:t>
            </a:r>
            <a:endParaRPr lang="en-IN" sz="12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70802" y="226228"/>
            <a:ext cx="4882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ECO &amp; </a:t>
            </a:r>
            <a:r>
              <a:rPr lang="en-I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INTERACT CLUB ACTIVITY</a:t>
            </a:r>
          </a:p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25</a:t>
            </a:r>
            <a:r>
              <a:rPr lang="en-US" b="1" baseline="30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September 2025</a:t>
            </a:r>
            <a:endParaRPr lang="en-IN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333" y="5393361"/>
            <a:ext cx="6096000" cy="7838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tabLst>
                <a:tab pos="135255" algn="l"/>
              </a:tabLst>
            </a:pPr>
            <a:r>
              <a:rPr lang="en-IN" sz="1400" b="1" kern="100" spc="-1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 EFFORT BY THE ECO CLUB AND INTERACT CLUB </a:t>
            </a:r>
            <a:r>
              <a:rPr lang="en-IN" sz="1400" b="1" kern="1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 OUR SCHOOL TO PROMOTE ENVIRONMENTAL AWARENESS </a:t>
            </a:r>
            <a:r>
              <a:rPr lang="en-IN" sz="1400" b="1" kern="100" spc="-1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BY PLACING QR CODES ON TREES ACROSS THE CAMPUS</a:t>
            </a:r>
            <a:endParaRPr lang="en-IN" sz="1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027" y="1124993"/>
            <a:ext cx="3683615" cy="19485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848" y="3325973"/>
            <a:ext cx="3621755" cy="19139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8292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8785" y="273094"/>
            <a:ext cx="4882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VIGILANCE AWARENESS WEEK </a:t>
            </a:r>
          </a:p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en-US" b="1" baseline="30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October 2025</a:t>
            </a:r>
            <a:endParaRPr lang="en-IN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36550" y="273094"/>
            <a:ext cx="4882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VISIT OF DR. ARCHANA MAJUMDER</a:t>
            </a:r>
          </a:p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baseline="30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November 2025</a:t>
            </a:r>
            <a:endParaRPr lang="en-IN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0"/>
          <a:stretch/>
        </p:blipFill>
        <p:spPr>
          <a:xfrm>
            <a:off x="588785" y="1053249"/>
            <a:ext cx="4424803" cy="29001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7" r="6862"/>
          <a:stretch/>
        </p:blipFill>
        <p:spPr>
          <a:xfrm>
            <a:off x="5750228" y="1975968"/>
            <a:ext cx="3585566" cy="23397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3" t="35881" r="20179"/>
          <a:stretch/>
        </p:blipFill>
        <p:spPr>
          <a:xfrm>
            <a:off x="9553718" y="1593097"/>
            <a:ext cx="2504854" cy="29821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5821945" y="4834894"/>
            <a:ext cx="61560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kern="1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HONOURABLE MEMBER OF THE </a:t>
            </a:r>
            <a:r>
              <a:rPr lang="en-GB" sz="16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NATIONAL COUNCIL FOR WOMEN,</a:t>
            </a:r>
            <a:r>
              <a:rPr lang="en-GB" sz="1600" b="1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600" b="1" kern="1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DR. MAJUMDER SPOKE EXTENSIVELY ABOUT CHILD SAFETY, WOMEN’S HEALTHCARE, AND STUDENT WELLNESS</a:t>
            </a:r>
            <a:endParaRPr lang="en-IN" sz="1600" b="1" dirty="0"/>
          </a:p>
        </p:txBody>
      </p:sp>
      <p:sp>
        <p:nvSpPr>
          <p:cNvPr id="11" name="Rectangle 10"/>
          <p:cNvSpPr/>
          <p:nvPr/>
        </p:nvSpPr>
        <p:spPr>
          <a:xfrm>
            <a:off x="649876" y="4247978"/>
            <a:ext cx="4302620" cy="1660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tabLst>
                <a:tab pos="283210" algn="l"/>
              </a:tabLst>
            </a:pPr>
            <a:r>
              <a:rPr lang="en-IN" sz="16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STUDENTS AND TEACHERS ENTHUSIASTICALLY PARTICIPATED AND CONDUCTED VARIOUS ACTIVITIES HIGHLIGHTING THE THEME </a:t>
            </a:r>
            <a:r>
              <a:rPr lang="en-IN" sz="1600" b="1" u="sng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'VIGILANCE-OUR SHARED RESPONSIBILITY</a:t>
            </a:r>
            <a:r>
              <a:rPr lang="en-IN" sz="16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'. </a:t>
            </a:r>
            <a:endParaRPr lang="en-IN" sz="16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124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57601" y="228600"/>
            <a:ext cx="1847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1567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61613" y="64237"/>
            <a:ext cx="66172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PARENTS’ COUNSELLING SESSION FOR CLASSES 9 &amp; 11</a:t>
            </a:r>
          </a:p>
        </p:txBody>
      </p:sp>
      <p:sp>
        <p:nvSpPr>
          <p:cNvPr id="8" name="Rectangle 7"/>
          <p:cNvSpPr/>
          <p:nvPr/>
        </p:nvSpPr>
        <p:spPr>
          <a:xfrm>
            <a:off x="4938320" y="315695"/>
            <a:ext cx="1676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b="1" baseline="30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March 2025</a:t>
            </a:r>
            <a:endParaRPr lang="en-IN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5" t="39482" b="712"/>
          <a:stretch/>
        </p:blipFill>
        <p:spPr>
          <a:xfrm>
            <a:off x="1148949" y="719205"/>
            <a:ext cx="4064434" cy="2499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5" t="40000"/>
          <a:stretch/>
        </p:blipFill>
        <p:spPr>
          <a:xfrm>
            <a:off x="1966393" y="3393822"/>
            <a:ext cx="2663272" cy="2204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533258" y="5619680"/>
            <a:ext cx="55295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NOBLE INITATIVE BY THE SCHOOL: </a:t>
            </a:r>
          </a:p>
          <a:p>
            <a:pPr algn="ctr"/>
            <a:r>
              <a:rPr lang="en-IN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ACTIVE PARTICIPATION OF OUR PARENTS</a:t>
            </a:r>
            <a:endParaRPr lang="en-IN" b="1" dirty="0"/>
          </a:p>
        </p:txBody>
      </p:sp>
      <p:sp>
        <p:nvSpPr>
          <p:cNvPr id="14" name="Rectangle 13"/>
          <p:cNvSpPr/>
          <p:nvPr/>
        </p:nvSpPr>
        <p:spPr>
          <a:xfrm>
            <a:off x="5585254" y="1870328"/>
            <a:ext cx="591368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PARENTS WERE PROVIDED WITH COMPREHENSIVE BRIEFINGS ON VARIOUS ASPECTS, INCLUDING ATTENDANCE, </a:t>
            </a:r>
          </a:p>
          <a:p>
            <a:pPr algn="ctr"/>
            <a:r>
              <a:rPr lang="en-I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EXAMINATION PATTERNS AND OTHERS.</a:t>
            </a:r>
          </a:p>
          <a:p>
            <a:pPr algn="ctr"/>
            <a:endParaRPr lang="en-IN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SCHOOL COUNSELLOR, </a:t>
            </a:r>
            <a:r>
              <a:rPr lang="en-IN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MRS. SHOVONA MUKHERJI </a:t>
            </a:r>
            <a:r>
              <a:rPr lang="en-I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CONTINUED THE SESSIONS, DISCUSSING THE TRUE ESSENCE OF COUNSELLING, EMPHASISING THE IMPORTANCE OF MAINTAINING A HEALTHY TIME SCHEDULE, ADEQUATE SLEEP, </a:t>
            </a:r>
          </a:p>
          <a:p>
            <a:pPr algn="ctr"/>
            <a:r>
              <a:rPr lang="en-I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PARENTAL BEHAVIOUR AND </a:t>
            </a:r>
          </a:p>
          <a:p>
            <a:pPr algn="ctr"/>
            <a:r>
              <a:rPr lang="en-I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MANAGING PARENTAL EXPECTATIONS. </a:t>
            </a:r>
            <a:endParaRPr lang="en-I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5671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57601" y="228600"/>
            <a:ext cx="1847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1567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62444" y="120878"/>
            <a:ext cx="5466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PARENTS’ ORIENTATION SESSION FOR CLASSES 6 &amp; 11  </a:t>
            </a:r>
          </a:p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en-US" b="1" baseline="30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June- 9</a:t>
            </a:r>
            <a:r>
              <a:rPr lang="en-US" b="1" baseline="30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July 2025</a:t>
            </a:r>
            <a:endParaRPr lang="en-IN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12" y="1354447"/>
            <a:ext cx="4494419" cy="44944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ectangle 3"/>
          <p:cNvSpPr/>
          <p:nvPr/>
        </p:nvSpPr>
        <p:spPr>
          <a:xfrm>
            <a:off x="5372861" y="2308994"/>
            <a:ext cx="53528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BGKV ORGANISED A SERIES OF ORIENTATION PROGRAMMES FOR THE PARENTS.</a:t>
            </a:r>
          </a:p>
          <a:p>
            <a:r>
              <a:rPr lang="en-IN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MAJOR OBJECTIVE OF THE PROGRAMME WAS TO MAKE THE PARENTS AWARE OF THE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ACADEMIC ASPECTS OF THE SCHOOL,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 RULES AND REGULATIONS OF THE INSTITUTION AND OTHER VITAL ASPECTS</a:t>
            </a:r>
            <a:endParaRPr lang="en-IN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074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57601" y="228600"/>
            <a:ext cx="1847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1567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11154" y="160323"/>
            <a:ext cx="66724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ORIENTATION SESSION FOR TWO-BOARD EXAMINATION</a:t>
            </a:r>
          </a:p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24</a:t>
            </a:r>
            <a:r>
              <a:rPr lang="en-US" b="1" baseline="30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&amp; 25</a:t>
            </a:r>
            <a:r>
              <a:rPr lang="en-US" b="1" baseline="30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July 2025</a:t>
            </a:r>
            <a:endParaRPr lang="en-IN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4" b="11111"/>
          <a:stretch/>
        </p:blipFill>
        <p:spPr>
          <a:xfrm>
            <a:off x="5582164" y="1027656"/>
            <a:ext cx="4544822" cy="25344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2"/>
          <a:stretch/>
        </p:blipFill>
        <p:spPr>
          <a:xfrm>
            <a:off x="1176858" y="3228426"/>
            <a:ext cx="4238901" cy="24739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455315" y="2033273"/>
            <a:ext cx="3681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EFFORT TO HELP THE PARENTS AND STUDENTS OF CLASS 10</a:t>
            </a:r>
            <a:endParaRPr lang="en-I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99110" y="3890665"/>
            <a:ext cx="505012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ORIENTATION SESSION FOR THE PARENTS OF CLASS 10</a:t>
            </a:r>
            <a:r>
              <a:rPr lang="en-IN" sz="1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HELP THEM CLARIFY THEIR DOUBTS AND QUERIES PERTAINING TO THIS NEW SYSTEM. A SESSION SIMILAR TO THIS WAS ALSO CONDUCTED FOR THE STUDENTS ON 25</a:t>
            </a:r>
            <a:r>
              <a:rPr lang="en-IN" sz="14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IN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JULY 2025 ENSURING THAT OUR STUDENTS ARE THOROUGHLY ACQUAINTED WITH THE NEW EXAMINATION SYSTEM.</a:t>
            </a:r>
            <a:endParaRPr lang="en-I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1917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025096" y="127976"/>
            <a:ext cx="53962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NATIONAL CYBER SECURITY AWARENESS MONTH</a:t>
            </a:r>
          </a:p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28</a:t>
            </a:r>
            <a:r>
              <a:rPr lang="en-US" b="1" baseline="30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- 31</a:t>
            </a:r>
            <a:r>
              <a:rPr lang="en-US" b="1" baseline="30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st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October 2025</a:t>
            </a:r>
            <a:endParaRPr lang="en-IN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5"/>
          <a:stretch/>
        </p:blipFill>
        <p:spPr>
          <a:xfrm>
            <a:off x="670053" y="1129566"/>
            <a:ext cx="3053450" cy="21004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147" y="1597141"/>
            <a:ext cx="3866526" cy="29089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847084" y="5408139"/>
            <a:ext cx="8812677" cy="882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IN" sz="16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CYBER JAGRIT BHARAT</a:t>
            </a:r>
            <a:r>
              <a:rPr lang="en-IN" sz="1600" kern="1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1600" b="1" kern="1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ENHANCE </a:t>
            </a:r>
            <a:r>
              <a:rPr lang="en-IN" sz="1600" b="1" u="sng" kern="1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CYBER SECURITY AWARENESS </a:t>
            </a:r>
            <a:r>
              <a:rPr lang="en-IN" sz="1600" b="1" kern="1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AMONG STUDENTS AND TEACHERS WHICH FOCUSED ON REAL LIFE SKILLS TO COMBAT ONLINE THREATS</a:t>
            </a:r>
            <a:endParaRPr lang="en-IN" sz="1600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89" y="3457830"/>
            <a:ext cx="3343178" cy="18988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2" t="27120"/>
          <a:stretch/>
        </p:blipFill>
        <p:spPr>
          <a:xfrm>
            <a:off x="8414453" y="3386915"/>
            <a:ext cx="3599852" cy="18676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7" b="7564"/>
          <a:stretch/>
        </p:blipFill>
        <p:spPr>
          <a:xfrm>
            <a:off x="8676939" y="1129566"/>
            <a:ext cx="2847795" cy="21037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8120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57600" y="228600"/>
            <a:ext cx="18473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0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15673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8" name="CustomShape 3"/>
          <p:cNvSpPr/>
          <p:nvPr/>
        </p:nvSpPr>
        <p:spPr>
          <a:xfrm>
            <a:off x="1210235" y="1373678"/>
            <a:ext cx="9556377" cy="4274086"/>
          </a:xfrm>
          <a:prstGeom prst="rect">
            <a:avLst/>
          </a:prstGeom>
          <a:noFill/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en-IN" sz="4400" b="1" dirty="0">
                <a:ln w="0"/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OBSERVANCE OF SPECIAL DAYS</a:t>
            </a:r>
            <a:endParaRPr sz="4400" b="1" dirty="0">
              <a:ln w="0"/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21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0" t="13190" r="34945"/>
          <a:stretch/>
        </p:blipFill>
        <p:spPr>
          <a:xfrm>
            <a:off x="383028" y="2634485"/>
            <a:ext cx="2196750" cy="42235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181" y="729459"/>
            <a:ext cx="7158090" cy="319877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15"/>
          <a:stretch/>
        </p:blipFill>
        <p:spPr>
          <a:xfrm>
            <a:off x="9183534" y="4129547"/>
            <a:ext cx="2625438" cy="25858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2637443" y="435832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APARAJITA SAHA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OUR BOARD TOPPER, HAS BEEN DECLARED </a:t>
            </a:r>
            <a:r>
              <a:rPr lang="en-IN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IN ALL-OVER BENGAL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IN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THIRD IN ALL-OVER INDIA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CBSE CLASS XII EXAMINATION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HAS BEEN FELICITATED BY THE 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GOVERNMENT OF WEST BENGAL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3025683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57611" y="268941"/>
            <a:ext cx="6552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48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162</a:t>
            </a:r>
            <a:r>
              <a:rPr lang="en-IN" b="1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I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BIRTH ANNIVERSARY OF SWAMI VIVEKANANDA</a:t>
            </a:r>
          </a:p>
          <a:p>
            <a:pPr algn="ctr"/>
            <a:r>
              <a:rPr lang="en-US" sz="2400" b="1" dirty="0">
                <a:solidFill>
                  <a:srgbClr val="48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2000" b="1" baseline="30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January 2025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3" b="22789"/>
          <a:stretch/>
        </p:blipFill>
        <p:spPr>
          <a:xfrm>
            <a:off x="9790720" y="1772281"/>
            <a:ext cx="2075758" cy="28725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579" y="1338070"/>
            <a:ext cx="3920194" cy="2205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96151" y="3781310"/>
            <a:ext cx="3436445" cy="1933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ectangle 5"/>
          <p:cNvSpPr/>
          <p:nvPr/>
        </p:nvSpPr>
        <p:spPr>
          <a:xfrm>
            <a:off x="4584879" y="5952442"/>
            <a:ext cx="67485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CELEBRATING THE PRINCIPLES OF VIVEKANANDA </a:t>
            </a:r>
            <a:endParaRPr lang="en-I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3264" y="230074"/>
            <a:ext cx="38756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C000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WORLD HINDI DAY </a:t>
            </a:r>
          </a:p>
          <a:p>
            <a:pPr algn="ctr"/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baseline="30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January 2025</a:t>
            </a:r>
            <a:endParaRPr lang="en-IN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19964" y="1772281"/>
            <a:ext cx="3813378" cy="2915069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IN"/>
          </a:p>
        </p:txBody>
      </p:sp>
      <p:sp>
        <p:nvSpPr>
          <p:cNvPr id="16" name="Rectangle 15"/>
          <p:cNvSpPr/>
          <p:nvPr/>
        </p:nvSpPr>
        <p:spPr>
          <a:xfrm>
            <a:off x="0" y="5106172"/>
            <a:ext cx="5357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OUR STUDENTS PAYING TRIBUTE TO </a:t>
            </a:r>
          </a:p>
          <a:p>
            <a:pPr algn="ctr"/>
            <a:r>
              <a:rPr lang="en-IN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OUR </a:t>
            </a:r>
            <a:r>
              <a:rPr lang="en-IN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NATIONAL LANGUAGE</a:t>
            </a:r>
            <a:endParaRPr lang="en-IN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26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89470" y="294124"/>
            <a:ext cx="427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 </a:t>
            </a:r>
            <a:r>
              <a:rPr lang="en-I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PARAKRAM DIWAS </a:t>
            </a:r>
          </a:p>
          <a:p>
            <a:pPr algn="ctr"/>
            <a:r>
              <a:rPr lang="en-IN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23</a:t>
            </a:r>
            <a:r>
              <a:rPr lang="en-IN" b="1" baseline="30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IN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January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2025</a:t>
            </a:r>
            <a:endParaRPr lang="en-IN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06" y="1100571"/>
            <a:ext cx="3555268" cy="41701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271511" y="5502697"/>
            <a:ext cx="47178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STUDENTS CELEBRATING PARAKRAM DIWAS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40557" y="294125"/>
            <a:ext cx="427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 </a:t>
            </a:r>
            <a:r>
              <a:rPr lang="en-I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REPUBLIC DAY </a:t>
            </a:r>
          </a:p>
          <a:p>
            <a:pPr algn="ctr"/>
            <a:r>
              <a:rPr lang="en-IN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26</a:t>
            </a:r>
            <a:r>
              <a:rPr lang="en-IN" b="1" baseline="30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IN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January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2025</a:t>
            </a:r>
            <a:endParaRPr lang="en-IN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459" y="1203178"/>
            <a:ext cx="3363138" cy="44841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84" b="22921"/>
          <a:stretch/>
        </p:blipFill>
        <p:spPr>
          <a:xfrm>
            <a:off x="8694157" y="2005781"/>
            <a:ext cx="3084888" cy="26547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4675031" y="5854536"/>
            <a:ext cx="81525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CELEBRATING THE 76</a:t>
            </a:r>
            <a:r>
              <a:rPr lang="en-IN" sz="14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IN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REPUBLIC DAY WITH GREAT ENTHUSIASM AND FERVOUR</a:t>
            </a:r>
            <a:endParaRPr lang="en-I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39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59699" y="234170"/>
            <a:ext cx="75083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 </a:t>
            </a:r>
            <a:r>
              <a:rPr lang="en-I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164</a:t>
            </a:r>
            <a:r>
              <a:rPr lang="en-IN" sz="2000" b="1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I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BIRTH ANNIVERSARY OF </a:t>
            </a:r>
          </a:p>
          <a:p>
            <a:pPr algn="ctr"/>
            <a:r>
              <a:rPr lang="en-I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GURUDEV RABINDRANATH TAGORE</a:t>
            </a:r>
          </a:p>
          <a:p>
            <a:pPr algn="ctr"/>
            <a:r>
              <a:rPr lang="en-IN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IN" sz="2000" b="1" baseline="30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IN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May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2025</a:t>
            </a:r>
            <a:endParaRPr lang="en-IN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 descr="A screenshot of a video conference&#10;&#10;AI-generated content may be incorrect.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137" y="1745068"/>
            <a:ext cx="5398216" cy="32303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Picture 16" descr="A person dancing in a room&#10;&#10;AI-generated content may be incorrect.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18"/>
          <a:stretch/>
        </p:blipFill>
        <p:spPr>
          <a:xfrm>
            <a:off x="7391864" y="1468253"/>
            <a:ext cx="2827900" cy="35071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1370137" y="5412252"/>
            <a:ext cx="9087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REMEMBERING THE FIRST INDIAN NOBEL LAUREATE </a:t>
            </a:r>
            <a:endParaRPr lang="en-I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75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55987" y="97469"/>
            <a:ext cx="58289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HAR GHAR TIRANGA </a:t>
            </a:r>
          </a:p>
          <a:p>
            <a:pPr algn="ctr"/>
            <a:r>
              <a:rPr lang="en-IN" sz="2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IN" sz="2200" b="1" baseline="30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IN" sz="2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-15</a:t>
            </a:r>
            <a:r>
              <a:rPr lang="en-IN" sz="2200" b="1" baseline="30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IN" sz="2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August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2025</a:t>
            </a:r>
            <a:endParaRPr lang="en-IN" sz="22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78" y="749405"/>
            <a:ext cx="3005926" cy="24903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296" y="1190110"/>
            <a:ext cx="2560364" cy="20696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543" y="3897821"/>
            <a:ext cx="3379587" cy="2363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80" y="3568526"/>
            <a:ext cx="2041525" cy="24453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557" y="1044667"/>
            <a:ext cx="2081193" cy="25238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219719" y="4076501"/>
            <a:ext cx="45728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b="1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AS A PART OF THE GOVERNMENT OF INDIA’S </a:t>
            </a:r>
            <a:r>
              <a:rPr lang="en-IN" b="1" kern="100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HAR GHAR TIRANGA </a:t>
            </a:r>
            <a:r>
              <a:rPr lang="en-IN" b="1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INITIATIVE, STUDENTS OF BGKV PARTICIPATED ENTHUSIASTICALLY IN A SERIES OF ACTIVITIES .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277423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34410" y="88086"/>
            <a:ext cx="4875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INDEPENDENCE DAY </a:t>
            </a:r>
          </a:p>
          <a:p>
            <a:pPr algn="ctr"/>
            <a:r>
              <a:rPr lang="en-IN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en-IN" sz="2400" b="1" baseline="30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IN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August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2025</a:t>
            </a:r>
            <a:endParaRPr lang="en-IN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086" y="854005"/>
            <a:ext cx="4050274" cy="25685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85"/>
          <a:stretch/>
        </p:blipFill>
        <p:spPr>
          <a:xfrm>
            <a:off x="831969" y="3959736"/>
            <a:ext cx="3742660" cy="2286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31"/>
          <a:stretch/>
        </p:blipFill>
        <p:spPr>
          <a:xfrm>
            <a:off x="8063619" y="3934015"/>
            <a:ext cx="3278741" cy="23374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16"/>
          <a:stretch/>
        </p:blipFill>
        <p:spPr>
          <a:xfrm>
            <a:off x="5144581" y="3926973"/>
            <a:ext cx="2349086" cy="23187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Rectangle 1"/>
          <p:cNvSpPr/>
          <p:nvPr/>
        </p:nvSpPr>
        <p:spPr>
          <a:xfrm>
            <a:off x="3691904" y="919083"/>
            <a:ext cx="34426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CELEBRATION OF THE 79</a:t>
            </a:r>
            <a:r>
              <a:rPr lang="en-IN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INDEPENDENCE DAY 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FERVOUR AND PRIDE WITH A VIBRANT PRABHAT PHERI WHICH WAS FOLLOWED BY THE HOISTING OF THE </a:t>
            </a:r>
            <a:r>
              <a:rPr lang="en-I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NATIONAL FLAG 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 SCHOOL CAMPUS AND A CULTURAL PROGRAMME.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42" y="536041"/>
            <a:ext cx="2781668" cy="32044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761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57601" y="228600"/>
            <a:ext cx="1847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0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1567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383602" y="151655"/>
            <a:ext cx="698350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3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TEACHERS’ DAY CELEBRATION 2025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r>
              <a:rPr lang="en-US" b="1" baseline="30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September  2025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343" y="682651"/>
            <a:ext cx="1977451" cy="29673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43" y="780685"/>
            <a:ext cx="2743198" cy="20556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6" t="58693" r="6949"/>
          <a:stretch/>
        </p:blipFill>
        <p:spPr>
          <a:xfrm>
            <a:off x="8430356" y="3985327"/>
            <a:ext cx="3117699" cy="20188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7" t="30196" r="24554" b="6405"/>
          <a:stretch/>
        </p:blipFill>
        <p:spPr>
          <a:xfrm>
            <a:off x="1122131" y="3352800"/>
            <a:ext cx="2126709" cy="29137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3318741" y="1548454"/>
            <a:ext cx="5965302" cy="882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600" b="1" kern="1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MRS. SARMISTHA SEN AND MRS. MOUSUMI MUKHERJEE BEING FELICITATED FOR COMPLETING 20 GLORIOUS YEARS IN THE INSTITUTION AS A MENTOR.</a:t>
            </a:r>
            <a:endParaRPr lang="en-IN" sz="1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18741" y="4117583"/>
            <a:ext cx="50417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kern="1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OUR STUDENTS CELEBRATED TEACHERS’ DAY WITH GREAT ENTHUSIASM AND REVERENCE SHOWING THEIR LOVE AND PAYING RESPECT TO THE GUIDING LIGHTS WHO SHAPE COUNTLESS YOUNG MINDS. 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117328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57601" y="228600"/>
            <a:ext cx="1847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0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1567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832848" y="213210"/>
            <a:ext cx="698350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3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IN" sz="2400" b="1" dirty="0">
                <a:solidFill>
                  <a:srgbClr val="00003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SWACHHATA PAKHWADA</a:t>
            </a:r>
            <a:r>
              <a:rPr lang="en-IN" sz="2400" b="1" dirty="0"/>
              <a:t> </a:t>
            </a:r>
            <a:r>
              <a:rPr lang="en-US" sz="2400" b="1" dirty="0">
                <a:solidFill>
                  <a:srgbClr val="00003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2025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r>
              <a:rPr lang="en-US" b="1" baseline="30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-30</a:t>
            </a:r>
            <a:r>
              <a:rPr lang="en-US" b="1" baseline="30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September 2025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0" r="20006"/>
          <a:stretch/>
        </p:blipFill>
        <p:spPr>
          <a:xfrm rot="5400000">
            <a:off x="997638" y="709173"/>
            <a:ext cx="3262181" cy="37783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3" r="13054" b="11448"/>
          <a:stretch/>
        </p:blipFill>
        <p:spPr>
          <a:xfrm rot="5400000">
            <a:off x="8243044" y="1080772"/>
            <a:ext cx="3307981" cy="29893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9" t="8831" r="29146" b="8354"/>
          <a:stretch/>
        </p:blipFill>
        <p:spPr>
          <a:xfrm rot="5400000">
            <a:off x="4952998" y="1443298"/>
            <a:ext cx="2743203" cy="31107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888642" y="4608690"/>
            <a:ext cx="9340087" cy="96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N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SWACHHATA PAKHWADA </a:t>
            </a:r>
            <a:r>
              <a:rPr lang="en-IN" u="sng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N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BEING OBSERVED IN OUR SCHOOL WITH FOCUSED PARTICIPATION RESULTING IN CLEANLINESS, SANITATION AND A HYGIENE DRIVE TOGETHER WITH A SERIES OF RELATED ACTIVITIES</a:t>
            </a:r>
            <a:endParaRPr lang="en-IN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27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57601" y="228600"/>
            <a:ext cx="1847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0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1567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832848" y="213210"/>
            <a:ext cx="698350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3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CONSTITUTION DAY CELEBRATION 2025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26</a:t>
            </a:r>
            <a:r>
              <a:rPr lang="en-US" b="1" baseline="30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November  2025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97"/>
          <a:stretch/>
        </p:blipFill>
        <p:spPr>
          <a:xfrm>
            <a:off x="2231848" y="3527282"/>
            <a:ext cx="7502096" cy="2408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76"/>
          <a:stretch/>
        </p:blipFill>
        <p:spPr>
          <a:xfrm>
            <a:off x="6513715" y="1069759"/>
            <a:ext cx="4285220" cy="18722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4" b="1274"/>
          <a:stretch/>
        </p:blipFill>
        <p:spPr>
          <a:xfrm>
            <a:off x="1416424" y="1022995"/>
            <a:ext cx="4096869" cy="18722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803042" y="6007638"/>
            <a:ext cx="94237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IN" sz="1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POSTERS AND COLLAGES WERE MADE TO COMMEMORATE THIS SPECIAL DAY</a:t>
            </a:r>
            <a:endParaRPr lang="en-IN" sz="1600" b="1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6975" y="3040696"/>
            <a:ext cx="111296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 PREAMBLE WAS READ OUT AND PLEDGE WAS TAKEN IN THE SCHOOL ASSEMBLY</a:t>
            </a:r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342849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3"/>
          <p:cNvSpPr/>
          <p:nvPr/>
        </p:nvSpPr>
        <p:spPr>
          <a:xfrm>
            <a:off x="1905000" y="2590800"/>
            <a:ext cx="8153400" cy="762000"/>
          </a:xfrm>
          <a:prstGeom prst="rect">
            <a:avLst/>
          </a:prstGeom>
          <a:noFill/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IN" sz="6600" b="1" dirty="0">
                <a:ln/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TRAININGS</a:t>
            </a:r>
          </a:p>
          <a:p>
            <a:pPr algn="ctr"/>
            <a:r>
              <a:rPr lang="en-IN" sz="6600" b="1" dirty="0">
                <a:ln/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</a:p>
          <a:p>
            <a:pPr algn="ctr"/>
            <a:r>
              <a:rPr lang="en-IN" sz="6600" b="1" dirty="0">
                <a:ln/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WORKSHOPS</a:t>
            </a:r>
            <a:endParaRPr sz="6600" b="1" dirty="0">
              <a:ln/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44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380303"/>
              </p:ext>
            </p:extLst>
          </p:nvPr>
        </p:nvGraphicFramePr>
        <p:xfrm>
          <a:off x="2149256" y="90616"/>
          <a:ext cx="7999759" cy="6157888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7587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036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1651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92086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201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N" sz="11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SERIAL NUMBER</a:t>
                      </a:r>
                      <a:endParaRPr lang="en-IN" sz="11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N" sz="11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DATE</a:t>
                      </a:r>
                      <a:endParaRPr lang="en-IN" sz="11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N" sz="11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 OF THE WORKSHOP</a:t>
                      </a:r>
                      <a:endParaRPr lang="en-IN" sz="11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N" sz="11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TEACHERS ATTENDED</a:t>
                      </a:r>
                      <a:endParaRPr lang="en-IN" sz="11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27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N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en-IN" sz="12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en-IN" sz="1200" b="1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January – 17</a:t>
                      </a:r>
                      <a:r>
                        <a:rPr lang="en-IN" sz="1200" b="1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January 2025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Adolescence education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Soma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Goswami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Rupsa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Biswas 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135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en-IN" sz="12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14th May 2025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Educating Parents about Education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Aparna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Das and Riya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Mondal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284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N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en-IN" sz="12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14th June 2025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Capacity Building Programme (CBP) on "Promoting Mental Health and Wellness among Students"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Mrs.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Mita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Bera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61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N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en-IN" sz="12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26th June 2025</a:t>
                      </a:r>
                      <a:endParaRPr lang="en-IN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Online webinar - “3030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Eklavya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STEM Education”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Ruby Das,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Sohini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Deb, and Trisha Choudhury 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284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N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en-IN" sz="12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26th June 2025</a:t>
                      </a:r>
                      <a:endParaRPr lang="en-IN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Capacity Building Program on Environmental Education and Conservation of Natural Resources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Sohini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Chakraborty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Poulami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Ghosh,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Somadutta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Mukherjee,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Pranjali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Shome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Shazia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Afreen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561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N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en-IN" sz="12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11th July - 12th July 2025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Capacity Building Programme - “Joyful Mathematics”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Mrs.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Aparna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Das and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Mr.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Hari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Shankar Nandi 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135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N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lang="en-IN" sz="12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17th July 2025</a:t>
                      </a:r>
                      <a:endParaRPr lang="en-IN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Workshop conducted by WBSAP&amp;CS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Moumita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Mukhopadhyay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Ipshita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Kundu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135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N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endParaRPr lang="en-IN" sz="12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r>
                        <a:rPr lang="en-IN" sz="1200" b="1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rd</a:t>
                      </a:r>
                      <a:r>
                        <a:rPr lang="en-IN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July – 24</a:t>
                      </a:r>
                      <a:r>
                        <a:rPr lang="en-IN" sz="1200" b="1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IN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July 2025</a:t>
                      </a:r>
                      <a:endParaRPr lang="en-IN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Senior Secondary Physics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Paramita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Chatterjee,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Rudrani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Chakraborty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2103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N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lang="en-IN" sz="12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r>
                        <a:rPr lang="en-IN" sz="1200" b="1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IN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July 2025</a:t>
                      </a:r>
                      <a:endParaRPr lang="en-IN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 of AI in Classrooms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Anumita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Chakraborty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Trisha Choudhury,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Aritra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Roy, Md. Ali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Mullick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Riya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Mondal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Sohini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Deb,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Nilanjana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Mitra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Cynthia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Simontini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Benjamin,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Ipsita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Halder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Sampa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Sen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280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</a:t>
                      </a:r>
                      <a:endParaRPr lang="en-IN" sz="12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r>
                        <a:rPr lang="en-IN" sz="1200" b="1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IN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July 2025</a:t>
                      </a:r>
                      <a:endParaRPr lang="en-IN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STEM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Pranjali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Shome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Gargy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Ghoshal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934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2890464" y="2730519"/>
            <a:ext cx="6714855" cy="115773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IN" sz="2000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STREAMWISE ANALYSIS - 2025</a:t>
            </a:r>
          </a:p>
        </p:txBody>
      </p:sp>
    </p:spTree>
    <p:extLst>
      <p:ext uri="{BB962C8B-B14F-4D97-AF65-F5344CB8AC3E}">
        <p14:creationId xmlns:p14="http://schemas.microsoft.com/office/powerpoint/2010/main" val="355909724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57021"/>
              </p:ext>
            </p:extLst>
          </p:nvPr>
        </p:nvGraphicFramePr>
        <p:xfrm>
          <a:off x="1696174" y="247135"/>
          <a:ext cx="8568172" cy="5997147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9178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6851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8848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69330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527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N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SERIAL NUMBER</a:t>
                      </a:r>
                      <a:endParaRPr lang="en-IN" sz="1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N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DATE</a:t>
                      </a:r>
                      <a:endParaRPr lang="en-IN" sz="1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N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NAME OF THE WORKSHOP</a:t>
                      </a:r>
                      <a:endParaRPr lang="en-IN" sz="1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N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TEACHERS ATTENDED</a:t>
                      </a:r>
                      <a:endParaRPr lang="en-IN" sz="1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2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N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</a:t>
                      </a:r>
                      <a:endParaRPr lang="en-IN" sz="12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IN" sz="1200" b="1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August 2025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Online Orientation Session on SWAYAM MOOCs.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Computer Department (Secondary Wing)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863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N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</a:t>
                      </a:r>
                      <a:endParaRPr lang="en-IN" sz="12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lang="en-IN" sz="1200" b="1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August – 25</a:t>
                      </a:r>
                      <a:r>
                        <a:rPr lang="en-IN" sz="1200" b="1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August 2025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Teachers as a Design Scientist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Debayan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Kundu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Nirmal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Mondal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Sujay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Acharya,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Ipshita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Kundu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Piu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Ghosh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31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N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</a:t>
                      </a:r>
                      <a:endParaRPr lang="en-IN" sz="12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en-IN" sz="1200" b="1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August 2025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Capacity Building Programme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Sriparna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Mitra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(Resource person)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52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N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</a:t>
                      </a:r>
                      <a:endParaRPr lang="en-IN" sz="12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IN" sz="1200" b="1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October - 11</a:t>
                      </a:r>
                      <a:r>
                        <a:rPr lang="en-IN" sz="1200" b="1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October 2025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Capacity Building Programme (CBP) on Mathematics</a:t>
                      </a:r>
                      <a:endParaRPr lang="en-IN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Sujoy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Acharjee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Tithi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Roy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91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N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</a:t>
                      </a:r>
                      <a:endParaRPr lang="en-IN" sz="12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r>
                        <a:rPr lang="en-IN" sz="1200" b="1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October 2025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Stress Management</a:t>
                      </a:r>
                      <a:endParaRPr lang="en-IN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Payel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Mallick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Fedel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francis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Osta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691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N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N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12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en-IN" sz="1200" b="1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October -31</a:t>
                      </a:r>
                      <a:r>
                        <a:rPr lang="en-IN" sz="1200" b="1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October 2025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Economics (Senior Secondary)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Ipsita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Halder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526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N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</a:t>
                      </a:r>
                      <a:endParaRPr lang="en-IN" sz="12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en-IN" sz="1200" b="1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October - 31</a:t>
                      </a:r>
                      <a:r>
                        <a:rPr lang="en-IN" sz="1200" b="1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October 2025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Adolescent Education Programme</a:t>
                      </a:r>
                      <a:endParaRPr lang="en-IN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Somadutta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Mukherjee and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Subhechha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Banerjee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867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N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</a:t>
                      </a:r>
                      <a:endParaRPr lang="en-IN" sz="12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en-IN" sz="1200" b="1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November 2025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Workshop conducted by Burlington – Be Inspired – How the Brain Loved Rhythm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Nilanjana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Mitra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Sejuti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Biswas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9219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N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 </a:t>
                      </a:r>
                      <a:endParaRPr lang="en-IN" sz="12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lang="en-IN" sz="1200" b="1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November 2025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Psychological First Aid – A multidimensional Framework for Promoting Mental wellbeing in Educational Settings’</a:t>
                      </a:r>
                      <a:endParaRPr lang="en-IN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Shovona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Mukherjee,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Sampita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Chakraborti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Mita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Bera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899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N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</a:t>
                      </a:r>
                      <a:endParaRPr lang="en-IN" sz="12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lang="en-IN" sz="1200" b="1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November 2025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Happy Classrooms</a:t>
                      </a:r>
                      <a:endParaRPr lang="en-IN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Barnali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Dwari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Satarupa</a:t>
                      </a:r>
                      <a:r>
                        <a:rPr lang="en-IN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Saha</a:t>
                      </a:r>
                      <a:endParaRPr lang="en-IN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98" marR="35398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60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 b="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05449" y="4708513"/>
            <a:ext cx="6905554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Thank You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899" y="92052"/>
            <a:ext cx="3985041" cy="29871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38" y="1898883"/>
            <a:ext cx="3737877" cy="26154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993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8852186"/>
              </p:ext>
            </p:extLst>
          </p:nvPr>
        </p:nvGraphicFramePr>
        <p:xfrm>
          <a:off x="3000515" y="2375180"/>
          <a:ext cx="6349430" cy="14782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{7E9639D4-E3E2-4D34-9284-5A2195B3D0D7}</a:tableStyleId>
              </a:tblPr>
              <a:tblGrid>
                <a:gridCol w="45288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205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40360">
                <a:tc>
                  <a:txBody>
                    <a:bodyPr/>
                    <a:lstStyle/>
                    <a:p>
                      <a:pPr marL="68580" algn="l">
                        <a:lnSpc>
                          <a:spcPts val="258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NO.</a:t>
                      </a:r>
                      <a:r>
                        <a:rPr lang="en-US" sz="2800" spc="-40" dirty="0">
                          <a:effectLst/>
                        </a:rPr>
                        <a:t> </a:t>
                      </a:r>
                      <a:r>
                        <a:rPr lang="en-US" sz="2800" dirty="0">
                          <a:effectLst/>
                        </a:rPr>
                        <a:t>OF</a:t>
                      </a:r>
                      <a:r>
                        <a:rPr lang="en-US" sz="2800" spc="-35" dirty="0">
                          <a:effectLst/>
                        </a:rPr>
                        <a:t> </a:t>
                      </a:r>
                      <a:r>
                        <a:rPr lang="en-US" sz="2800" dirty="0">
                          <a:effectLst/>
                        </a:rPr>
                        <a:t>STUDENTS</a:t>
                      </a:r>
                      <a:r>
                        <a:rPr lang="en-US" sz="2800" spc="-65" dirty="0">
                          <a:effectLst/>
                        </a:rPr>
                        <a:t> </a:t>
                      </a:r>
                      <a:r>
                        <a:rPr lang="en-US" sz="2800" spc="-10" dirty="0">
                          <a:effectLst/>
                        </a:rPr>
                        <a:t>APPEARED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9215" algn="ctr">
                        <a:lnSpc>
                          <a:spcPts val="2580"/>
                        </a:lnSpc>
                        <a:spcAft>
                          <a:spcPts val="0"/>
                        </a:spcAft>
                      </a:pPr>
                      <a:r>
                        <a:rPr lang="en-US" sz="2800" spc="-25" dirty="0">
                          <a:effectLst/>
                        </a:rPr>
                        <a:t>147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marL="68580" algn="l">
                        <a:lnSpc>
                          <a:spcPts val="285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DISTINCTION</a:t>
                      </a:r>
                      <a:r>
                        <a:rPr lang="en-US" sz="2800" spc="-130" dirty="0">
                          <a:effectLst/>
                        </a:rPr>
                        <a:t> </a:t>
                      </a:r>
                      <a:r>
                        <a:rPr lang="en-US" sz="2400" dirty="0">
                          <a:effectLst/>
                        </a:rPr>
                        <a:t>(ABOVE</a:t>
                      </a:r>
                      <a:r>
                        <a:rPr lang="en-US" sz="2400" spc="-80" dirty="0">
                          <a:effectLst/>
                        </a:rPr>
                        <a:t> </a:t>
                      </a:r>
                      <a:r>
                        <a:rPr lang="en-US" sz="2400" spc="-20" dirty="0">
                          <a:effectLst/>
                        </a:rPr>
                        <a:t>75%)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9215" algn="ctr">
                        <a:lnSpc>
                          <a:spcPts val="284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2800" spc="-25" dirty="0">
                          <a:effectLst/>
                        </a:rPr>
                        <a:t>135 (91.83%)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4335">
                <a:tc>
                  <a:txBody>
                    <a:bodyPr/>
                    <a:lstStyle/>
                    <a:p>
                      <a:pPr marL="68580" algn="l"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ABOVE</a:t>
                      </a:r>
                      <a:r>
                        <a:rPr lang="en-US" sz="2800" spc="-25" dirty="0">
                          <a:effectLst/>
                        </a:rPr>
                        <a:t> </a:t>
                      </a:r>
                      <a:r>
                        <a:rPr lang="en-US" sz="2800" dirty="0">
                          <a:effectLst/>
                        </a:rPr>
                        <a:t>90</a:t>
                      </a:r>
                      <a:r>
                        <a:rPr lang="en-US" sz="2800" spc="-30" dirty="0">
                          <a:effectLst/>
                        </a:rPr>
                        <a:t> </a:t>
                      </a:r>
                      <a:r>
                        <a:rPr lang="en-US" sz="2800" spc="-60" dirty="0">
                          <a:effectLst/>
                        </a:rPr>
                        <a:t>%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9215" algn="ctr"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2800" spc="-25" dirty="0">
                          <a:effectLst/>
                        </a:rPr>
                        <a:t>54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277476"/>
              </p:ext>
            </p:extLst>
          </p:nvPr>
        </p:nvGraphicFramePr>
        <p:xfrm>
          <a:off x="915335" y="4030121"/>
          <a:ext cx="7145020" cy="2015490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36810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7030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936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pPr marL="203835" marR="191135" algn="ctr">
                        <a:lnSpc>
                          <a:spcPts val="2470"/>
                        </a:lnSpc>
                        <a:spcAft>
                          <a:spcPts val="0"/>
                        </a:spcAft>
                      </a:pPr>
                      <a:r>
                        <a:rPr lang="en-US" sz="2400" spc="-20" dirty="0">
                          <a:effectLst>
                            <a:reflection stA="0" endPos="16000" fadeDir="0" sx="0" sy="0"/>
                          </a:effectLst>
                        </a:rPr>
                        <a:t>NAME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05410" marR="93980" algn="ctr">
                        <a:lnSpc>
                          <a:spcPts val="2470"/>
                        </a:lnSpc>
                        <a:spcAft>
                          <a:spcPts val="0"/>
                        </a:spcAft>
                      </a:pPr>
                      <a:r>
                        <a:rPr lang="en-US" sz="2400" spc="-20" dirty="0">
                          <a:effectLst/>
                        </a:rPr>
                        <a:t>RANK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07315" marR="93980" algn="ctr">
                        <a:lnSpc>
                          <a:spcPts val="2470"/>
                        </a:lnSpc>
                        <a:spcAft>
                          <a:spcPts val="0"/>
                        </a:spcAft>
                      </a:pPr>
                      <a:r>
                        <a:rPr lang="en-US" sz="2400" spc="-10" dirty="0">
                          <a:effectLst/>
                        </a:rPr>
                        <a:t>PERCENTAGE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9585">
                <a:tc>
                  <a:txBody>
                    <a:bodyPr/>
                    <a:lstStyle/>
                    <a:p>
                      <a:pPr marL="203835" marR="190500"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ASMITA</a:t>
                      </a:r>
                      <a:r>
                        <a:rPr lang="en-US" sz="2400" spc="-100" dirty="0">
                          <a:effectLst/>
                        </a:rPr>
                        <a:t> </a:t>
                      </a:r>
                      <a:r>
                        <a:rPr lang="en-US" sz="2400" spc="-10" dirty="0">
                          <a:effectLst/>
                        </a:rPr>
                        <a:t>CHATTERJEE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04775" marR="93980" algn="ctr">
                        <a:spcAft>
                          <a:spcPts val="0"/>
                        </a:spcAft>
                      </a:pPr>
                      <a:r>
                        <a:rPr lang="en-US" sz="2400" b="1" spc="-25" dirty="0">
                          <a:effectLst/>
                        </a:rPr>
                        <a:t>1</a:t>
                      </a:r>
                      <a:r>
                        <a:rPr lang="en-US" sz="1400" b="1" spc="-25" dirty="0">
                          <a:effectLst/>
                        </a:rPr>
                        <a:t>ST</a:t>
                      </a:r>
                      <a:endParaRPr lang="en-IN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07315" marR="93345" algn="ctr">
                        <a:spcAft>
                          <a:spcPts val="0"/>
                        </a:spcAft>
                      </a:pPr>
                      <a:r>
                        <a:rPr lang="en-US" sz="2400" b="1" spc="-20" dirty="0">
                          <a:effectLst/>
                        </a:rPr>
                        <a:t>98.2</a:t>
                      </a:r>
                      <a:endParaRPr lang="en-IN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203835" marR="192405"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AARYA</a:t>
                      </a:r>
                      <a:r>
                        <a:rPr lang="en-US" sz="2400" spc="-80" dirty="0">
                          <a:effectLst/>
                        </a:rPr>
                        <a:t> </a:t>
                      </a:r>
                      <a:r>
                        <a:rPr lang="en-US" sz="2400" spc="-10" dirty="0">
                          <a:effectLst/>
                        </a:rPr>
                        <a:t>CHAKRABARTY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04140" marR="93980" algn="ctr">
                        <a:spcAft>
                          <a:spcPts val="0"/>
                        </a:spcAft>
                      </a:pPr>
                      <a:r>
                        <a:rPr lang="en-US" sz="2400" b="1" spc="-25" dirty="0">
                          <a:effectLst/>
                        </a:rPr>
                        <a:t>2</a:t>
                      </a:r>
                      <a:r>
                        <a:rPr lang="en-US" sz="1400" b="1" spc="-25" dirty="0">
                          <a:effectLst/>
                        </a:rPr>
                        <a:t>ND</a:t>
                      </a:r>
                      <a:endParaRPr lang="en-IN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07315" marR="93345" algn="ctr">
                        <a:spcAft>
                          <a:spcPts val="0"/>
                        </a:spcAft>
                      </a:pPr>
                      <a:r>
                        <a:rPr lang="en-US" sz="2400" b="1" spc="-20" dirty="0">
                          <a:effectLst/>
                        </a:rPr>
                        <a:t>97.6</a:t>
                      </a:r>
                      <a:endParaRPr lang="en-IN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89585">
                <a:tc>
                  <a:txBody>
                    <a:bodyPr/>
                    <a:lstStyle/>
                    <a:p>
                      <a:pPr marL="203835" marR="191135"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ARCHITA</a:t>
                      </a:r>
                      <a:r>
                        <a:rPr lang="en-US" sz="2400" spc="-95" dirty="0">
                          <a:effectLst/>
                        </a:rPr>
                        <a:t> </a:t>
                      </a:r>
                      <a:r>
                        <a:rPr lang="en-US" sz="2400" spc="-10" dirty="0">
                          <a:effectLst/>
                        </a:rPr>
                        <a:t>RUDRA</a:t>
                      </a:r>
                      <a:endParaRPr lang="en-IN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04140" marR="93980" algn="ctr">
                        <a:spcAft>
                          <a:spcPts val="0"/>
                        </a:spcAft>
                      </a:pPr>
                      <a:r>
                        <a:rPr lang="en-US" sz="2400" b="1" spc="-25" dirty="0">
                          <a:effectLst/>
                        </a:rPr>
                        <a:t>3</a:t>
                      </a:r>
                      <a:r>
                        <a:rPr lang="en-US" sz="1400" b="1" spc="-25" dirty="0">
                          <a:effectLst/>
                        </a:rPr>
                        <a:t>RD</a:t>
                      </a:r>
                      <a:endParaRPr lang="en-IN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07315" marR="93345" algn="ctr">
                        <a:spcAft>
                          <a:spcPts val="0"/>
                        </a:spcAft>
                      </a:pPr>
                      <a:r>
                        <a:rPr lang="en-US" sz="2400" b="1" spc="-25" dirty="0">
                          <a:effectLst/>
                        </a:rPr>
                        <a:t>97</a:t>
                      </a:r>
                      <a:endParaRPr lang="en-IN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Vrinda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174768" y="1210594"/>
            <a:ext cx="2593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SCIENCE</a:t>
            </a:r>
            <a:endParaRPr lang="en-IN" sz="5400" b="1" dirty="0"/>
          </a:p>
        </p:txBody>
      </p:sp>
    </p:spTree>
    <p:extLst>
      <p:ext uri="{BB962C8B-B14F-4D97-AF65-F5344CB8AC3E}">
        <p14:creationId xmlns:p14="http://schemas.microsoft.com/office/powerpoint/2010/main" val="3595385447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7547</TotalTime>
  <Words>4197</Words>
  <Application>Microsoft Office PowerPoint</Application>
  <PresentationFormat>Widescreen</PresentationFormat>
  <Paragraphs>835</Paragraphs>
  <Slides>81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81</vt:i4>
      </vt:variant>
    </vt:vector>
  </HeadingPairs>
  <TitlesOfParts>
    <vt:vector size="100" baseType="lpstr">
      <vt:lpstr>SimSun</vt:lpstr>
      <vt:lpstr>Aptos</vt:lpstr>
      <vt:lpstr>Arial</vt:lpstr>
      <vt:lpstr>Arial Rounded MT Bold</vt:lpstr>
      <vt:lpstr>Bernard MT Condensed</vt:lpstr>
      <vt:lpstr>Britannic Bold</vt:lpstr>
      <vt:lpstr>Calibri</vt:lpstr>
      <vt:lpstr>Calibri Light</vt:lpstr>
      <vt:lpstr>Castellar</vt:lpstr>
      <vt:lpstr>Century Gothic</vt:lpstr>
      <vt:lpstr>Segoe UI</vt:lpstr>
      <vt:lpstr>Symbol</vt:lpstr>
      <vt:lpstr>Times New Roman</vt:lpstr>
      <vt:lpstr>Vrinda</vt:lpstr>
      <vt:lpstr>Wingdings</vt:lpstr>
      <vt:lpstr>1_Office Theme</vt:lpstr>
      <vt:lpstr>3_Office Theme</vt:lpstr>
      <vt:lpstr>4_Office Theme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SERVER-DELL-2</dc:creator>
  <cp:lastModifiedBy>PIU</cp:lastModifiedBy>
  <cp:revision>590</cp:revision>
  <cp:lastPrinted>2025-12-01T06:40:07Z</cp:lastPrinted>
  <dcterms:created xsi:type="dcterms:W3CDTF">2024-02-20T06:52:38Z</dcterms:created>
  <dcterms:modified xsi:type="dcterms:W3CDTF">2025-12-05T06:45:54Z</dcterms:modified>
</cp:coreProperties>
</file>